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9" r:id="rId2"/>
    <p:sldId id="331" r:id="rId3"/>
    <p:sldId id="336" r:id="rId4"/>
    <p:sldId id="318" r:id="rId5"/>
    <p:sldId id="333" r:id="rId6"/>
    <p:sldId id="335" r:id="rId7"/>
    <p:sldId id="341" r:id="rId8"/>
    <p:sldId id="338" r:id="rId9"/>
    <p:sldId id="339" r:id="rId10"/>
    <p:sldId id="346" r:id="rId11"/>
    <p:sldId id="299" r:id="rId12"/>
    <p:sldId id="300" r:id="rId13"/>
    <p:sldId id="342" r:id="rId14"/>
    <p:sldId id="364" r:id="rId15"/>
    <p:sldId id="369" r:id="rId16"/>
    <p:sldId id="370" r:id="rId17"/>
    <p:sldId id="371" r:id="rId18"/>
    <p:sldId id="372" r:id="rId19"/>
    <p:sldId id="373" r:id="rId20"/>
    <p:sldId id="374" r:id="rId21"/>
    <p:sldId id="3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E685F-5C60-4C2D-96AA-E8E14CA8110B}"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8F3D8764-4405-40BB-9807-6C281C64B9D5}">
      <dgm:prSet phldrT="[Text]"/>
      <dgm:spPr/>
      <dgm:t>
        <a:bodyPr/>
        <a:lstStyle/>
        <a:p>
          <a:r>
            <a:rPr lang="en-US" dirty="0"/>
            <a:t>Define the problem</a:t>
          </a:r>
        </a:p>
      </dgm:t>
    </dgm:pt>
    <dgm:pt modelId="{32D0EDBD-DDBF-4914-B06C-7BCE9A2CE483}" type="parTrans" cxnId="{9E60C688-F3EF-4C47-B18C-5C7F5988C4F7}">
      <dgm:prSet/>
      <dgm:spPr/>
      <dgm:t>
        <a:bodyPr/>
        <a:lstStyle/>
        <a:p>
          <a:endParaRPr lang="en-US"/>
        </a:p>
      </dgm:t>
    </dgm:pt>
    <dgm:pt modelId="{E03C98D3-6C28-43ED-840B-D385C3FC6C55}" type="sibTrans" cxnId="{9E60C688-F3EF-4C47-B18C-5C7F5988C4F7}">
      <dgm:prSet/>
      <dgm:spPr/>
      <dgm:t>
        <a:bodyPr/>
        <a:lstStyle/>
        <a:p>
          <a:endParaRPr lang="en-US"/>
        </a:p>
      </dgm:t>
    </dgm:pt>
    <dgm:pt modelId="{1410AAE2-B290-4735-B3EF-B456DFE2B19C}">
      <dgm:prSet phldrT="[Text]"/>
      <dgm:spPr/>
      <dgm:t>
        <a:bodyPr/>
        <a:lstStyle/>
        <a:p>
          <a:r>
            <a:rPr lang="en-US" dirty="0"/>
            <a:t>Review the literature</a:t>
          </a:r>
        </a:p>
      </dgm:t>
    </dgm:pt>
    <dgm:pt modelId="{2B947507-C620-49E0-A1D1-3CC7ED66721F}" type="parTrans" cxnId="{F4D3D84B-4C4B-4470-9583-C4E41610096E}">
      <dgm:prSet/>
      <dgm:spPr/>
      <dgm:t>
        <a:bodyPr/>
        <a:lstStyle/>
        <a:p>
          <a:endParaRPr lang="en-US"/>
        </a:p>
      </dgm:t>
    </dgm:pt>
    <dgm:pt modelId="{193645C8-4B45-44E8-A48E-0E5DE0970D1A}" type="sibTrans" cxnId="{F4D3D84B-4C4B-4470-9583-C4E41610096E}">
      <dgm:prSet/>
      <dgm:spPr/>
      <dgm:t>
        <a:bodyPr/>
        <a:lstStyle/>
        <a:p>
          <a:endParaRPr lang="en-US"/>
        </a:p>
      </dgm:t>
    </dgm:pt>
    <dgm:pt modelId="{F118942A-D66A-440C-A7B1-69E1FED134DE}">
      <dgm:prSet phldrT="[Text]"/>
      <dgm:spPr/>
      <dgm:t>
        <a:bodyPr/>
        <a:lstStyle/>
        <a:p>
          <a:r>
            <a:rPr lang="en-US" dirty="0"/>
            <a:t>Define research questions &amp; hypotheses</a:t>
          </a:r>
        </a:p>
      </dgm:t>
    </dgm:pt>
    <dgm:pt modelId="{45D28501-FCFB-4DB1-83C6-27D9C4C29DED}" type="parTrans" cxnId="{1CBB6B2C-8262-4528-97F2-E7EF99E1E04D}">
      <dgm:prSet/>
      <dgm:spPr/>
      <dgm:t>
        <a:bodyPr/>
        <a:lstStyle/>
        <a:p>
          <a:endParaRPr lang="en-US"/>
        </a:p>
      </dgm:t>
    </dgm:pt>
    <dgm:pt modelId="{A5578EC1-E4B7-4A21-B252-6276F15D580A}" type="sibTrans" cxnId="{1CBB6B2C-8262-4528-97F2-E7EF99E1E04D}">
      <dgm:prSet/>
      <dgm:spPr/>
      <dgm:t>
        <a:bodyPr/>
        <a:lstStyle/>
        <a:p>
          <a:endParaRPr lang="en-US"/>
        </a:p>
      </dgm:t>
    </dgm:pt>
    <dgm:pt modelId="{B5F80BF1-9B4B-4867-B8F8-91CE9D1BC93C}">
      <dgm:prSet phldrT="[Text]"/>
      <dgm:spPr/>
      <dgm:t>
        <a:bodyPr/>
        <a:lstStyle/>
        <a:p>
          <a:r>
            <a:rPr lang="en-US" dirty="0"/>
            <a:t>Define data collection strategy &amp; plan analysis</a:t>
          </a:r>
        </a:p>
      </dgm:t>
    </dgm:pt>
    <dgm:pt modelId="{F887FBA1-6C64-451F-9265-87468C79EB46}" type="parTrans" cxnId="{B2D3B507-4E8A-421D-9E8B-D4147E5B1BDC}">
      <dgm:prSet/>
      <dgm:spPr/>
      <dgm:t>
        <a:bodyPr/>
        <a:lstStyle/>
        <a:p>
          <a:endParaRPr lang="en-US"/>
        </a:p>
      </dgm:t>
    </dgm:pt>
    <dgm:pt modelId="{39556574-69FD-46F2-AE59-D737DB5AB9DB}" type="sibTrans" cxnId="{B2D3B507-4E8A-421D-9E8B-D4147E5B1BDC}">
      <dgm:prSet/>
      <dgm:spPr/>
      <dgm:t>
        <a:bodyPr/>
        <a:lstStyle/>
        <a:p>
          <a:endParaRPr lang="en-US"/>
        </a:p>
      </dgm:t>
    </dgm:pt>
    <dgm:pt modelId="{E7737536-2E54-4F82-A71C-2F2A5D55E31D}">
      <dgm:prSet phldrT="[Text]"/>
      <dgm:spPr/>
      <dgm:t>
        <a:bodyPr/>
        <a:lstStyle/>
        <a:p>
          <a:r>
            <a:rPr lang="en-US" dirty="0"/>
            <a:t>Decide on the sample design</a:t>
          </a:r>
        </a:p>
      </dgm:t>
    </dgm:pt>
    <dgm:pt modelId="{C06195D6-F266-49CD-B5D9-D73A6A4D6690}" type="parTrans" cxnId="{9B11CCBA-3F6F-4D9F-86EB-1BC98026E4E7}">
      <dgm:prSet/>
      <dgm:spPr/>
      <dgm:t>
        <a:bodyPr/>
        <a:lstStyle/>
        <a:p>
          <a:endParaRPr lang="en-US"/>
        </a:p>
      </dgm:t>
    </dgm:pt>
    <dgm:pt modelId="{7E9941F3-7ECD-4E3F-9B54-2643856DB7D4}" type="sibTrans" cxnId="{9B11CCBA-3F6F-4D9F-86EB-1BC98026E4E7}">
      <dgm:prSet/>
      <dgm:spPr/>
      <dgm:t>
        <a:bodyPr/>
        <a:lstStyle/>
        <a:p>
          <a:endParaRPr lang="en-US"/>
        </a:p>
      </dgm:t>
    </dgm:pt>
    <dgm:pt modelId="{0B5137D2-CC9D-4FB9-A13A-DD98C60EA07F}">
      <dgm:prSet phldrT="[Text]"/>
      <dgm:spPr/>
      <dgm:t>
        <a:bodyPr/>
        <a:lstStyle/>
        <a:p>
          <a:r>
            <a:rPr lang="en-US" dirty="0"/>
            <a:t>Choose the study design</a:t>
          </a:r>
        </a:p>
      </dgm:t>
    </dgm:pt>
    <dgm:pt modelId="{F7DCDCAF-A5CB-4344-B3A5-92040C6526F5}" type="parTrans" cxnId="{B20A2F3B-EDC2-4D41-84AC-82A486D5B0E2}">
      <dgm:prSet/>
      <dgm:spPr/>
      <dgm:t>
        <a:bodyPr/>
        <a:lstStyle/>
        <a:p>
          <a:endParaRPr lang="en-US"/>
        </a:p>
      </dgm:t>
    </dgm:pt>
    <dgm:pt modelId="{FED2ED0E-7F1C-4B92-9571-B37FE4AA9F3E}" type="sibTrans" cxnId="{B20A2F3B-EDC2-4D41-84AC-82A486D5B0E2}">
      <dgm:prSet/>
      <dgm:spPr/>
      <dgm:t>
        <a:bodyPr/>
        <a:lstStyle/>
        <a:p>
          <a:endParaRPr lang="en-US"/>
        </a:p>
      </dgm:t>
    </dgm:pt>
    <dgm:pt modelId="{85021FA1-429C-45DE-8543-DBFF826213AB}">
      <dgm:prSet phldrT="[Text]"/>
      <dgm:spPr/>
      <dgm:t>
        <a:bodyPr/>
        <a:lstStyle/>
        <a:p>
          <a:r>
            <a:rPr lang="en-US" dirty="0"/>
            <a:t>Collect data</a:t>
          </a:r>
        </a:p>
      </dgm:t>
    </dgm:pt>
    <dgm:pt modelId="{6E163099-18FD-4C32-9DE0-3F65599DD7F1}" type="parTrans" cxnId="{5ADF830B-E548-4CC6-9ADF-9E72680718E8}">
      <dgm:prSet/>
      <dgm:spPr/>
      <dgm:t>
        <a:bodyPr/>
        <a:lstStyle/>
        <a:p>
          <a:endParaRPr lang="en-US"/>
        </a:p>
      </dgm:t>
    </dgm:pt>
    <dgm:pt modelId="{C44E1D34-3C7F-49A8-8866-6FA67F9398D0}" type="sibTrans" cxnId="{5ADF830B-E548-4CC6-9ADF-9E72680718E8}">
      <dgm:prSet/>
      <dgm:spPr/>
      <dgm:t>
        <a:bodyPr/>
        <a:lstStyle/>
        <a:p>
          <a:endParaRPr lang="en-US"/>
        </a:p>
      </dgm:t>
    </dgm:pt>
    <dgm:pt modelId="{D39B56AC-F55E-485F-A3A5-6F947FAC0B8B}">
      <dgm:prSet phldrT="[Text]"/>
      <dgm:spPr/>
      <dgm:t>
        <a:bodyPr/>
        <a:lstStyle/>
        <a:p>
          <a:r>
            <a:rPr lang="en-US" dirty="0"/>
            <a:t>Analyze data</a:t>
          </a:r>
        </a:p>
      </dgm:t>
    </dgm:pt>
    <dgm:pt modelId="{822CCE81-1731-4BBE-AA72-AC06D47F3E14}" type="parTrans" cxnId="{09928D1F-2597-4B9E-A30A-743759EF653F}">
      <dgm:prSet/>
      <dgm:spPr/>
      <dgm:t>
        <a:bodyPr/>
        <a:lstStyle/>
        <a:p>
          <a:endParaRPr lang="en-US"/>
        </a:p>
      </dgm:t>
    </dgm:pt>
    <dgm:pt modelId="{CF8EFBB5-9BC7-445D-A246-685C7A0EF778}" type="sibTrans" cxnId="{09928D1F-2597-4B9E-A30A-743759EF653F}">
      <dgm:prSet/>
      <dgm:spPr/>
      <dgm:t>
        <a:bodyPr/>
        <a:lstStyle/>
        <a:p>
          <a:endParaRPr lang="en-US"/>
        </a:p>
      </dgm:t>
    </dgm:pt>
    <dgm:pt modelId="{C0286894-5138-4B70-98A2-D719D858234A}">
      <dgm:prSet phldrT="[Text]"/>
      <dgm:spPr/>
      <dgm:t>
        <a:bodyPr/>
        <a:lstStyle/>
        <a:p>
          <a:r>
            <a:rPr lang="en-US" dirty="0"/>
            <a:t>Write the report &amp; share findings</a:t>
          </a:r>
        </a:p>
      </dgm:t>
    </dgm:pt>
    <dgm:pt modelId="{A4757653-8353-452A-810C-588AE6265737}" type="parTrans" cxnId="{BAAE765F-3581-46CC-9396-35C043BFCF35}">
      <dgm:prSet/>
      <dgm:spPr/>
      <dgm:t>
        <a:bodyPr/>
        <a:lstStyle/>
        <a:p>
          <a:endParaRPr lang="en-US"/>
        </a:p>
      </dgm:t>
    </dgm:pt>
    <dgm:pt modelId="{23CB21BD-D4F6-47BD-82A7-2B966D7277E0}" type="sibTrans" cxnId="{BAAE765F-3581-46CC-9396-35C043BFCF35}">
      <dgm:prSet/>
      <dgm:spPr/>
      <dgm:t>
        <a:bodyPr/>
        <a:lstStyle/>
        <a:p>
          <a:endParaRPr lang="en-US"/>
        </a:p>
      </dgm:t>
    </dgm:pt>
    <dgm:pt modelId="{8ADBBC89-6076-499D-9DFF-861F387855A9}" type="pres">
      <dgm:prSet presAssocID="{ABCE685F-5C60-4C2D-96AA-E8E14CA8110B}" presName="Name0" presStyleCnt="0">
        <dgm:presLayoutVars>
          <dgm:dir/>
          <dgm:resizeHandles/>
        </dgm:presLayoutVars>
      </dgm:prSet>
      <dgm:spPr/>
      <dgm:t>
        <a:bodyPr/>
        <a:lstStyle/>
        <a:p>
          <a:endParaRPr lang="en-US"/>
        </a:p>
      </dgm:t>
    </dgm:pt>
    <dgm:pt modelId="{3E70754B-CD05-44AE-80E9-8A164C392421}" type="pres">
      <dgm:prSet presAssocID="{8F3D8764-4405-40BB-9807-6C281C64B9D5}" presName="compNode" presStyleCnt="0"/>
      <dgm:spPr/>
    </dgm:pt>
    <dgm:pt modelId="{0DC5CC7E-19C0-48B6-AD14-570E251989D5}" type="pres">
      <dgm:prSet presAssocID="{8F3D8764-4405-40BB-9807-6C281C64B9D5}" presName="dummyConnPt" presStyleCnt="0"/>
      <dgm:spPr/>
    </dgm:pt>
    <dgm:pt modelId="{8A9989BF-D157-45C3-BCAE-97512785AACA}" type="pres">
      <dgm:prSet presAssocID="{8F3D8764-4405-40BB-9807-6C281C64B9D5}" presName="node" presStyleLbl="node1" presStyleIdx="0" presStyleCnt="9">
        <dgm:presLayoutVars>
          <dgm:bulletEnabled val="1"/>
        </dgm:presLayoutVars>
      </dgm:prSet>
      <dgm:spPr/>
      <dgm:t>
        <a:bodyPr/>
        <a:lstStyle/>
        <a:p>
          <a:endParaRPr lang="en-US"/>
        </a:p>
      </dgm:t>
    </dgm:pt>
    <dgm:pt modelId="{582E175E-70AC-4F1E-9CDE-18F2BC068C94}" type="pres">
      <dgm:prSet presAssocID="{E03C98D3-6C28-43ED-840B-D385C3FC6C55}" presName="sibTrans" presStyleLbl="bgSibTrans2D1" presStyleIdx="0" presStyleCnt="8"/>
      <dgm:spPr/>
      <dgm:t>
        <a:bodyPr/>
        <a:lstStyle/>
        <a:p>
          <a:endParaRPr lang="en-US"/>
        </a:p>
      </dgm:t>
    </dgm:pt>
    <dgm:pt modelId="{E154B268-993F-4D04-89CF-C25DC88163E3}" type="pres">
      <dgm:prSet presAssocID="{1410AAE2-B290-4735-B3EF-B456DFE2B19C}" presName="compNode" presStyleCnt="0"/>
      <dgm:spPr/>
    </dgm:pt>
    <dgm:pt modelId="{EA9576D3-4BED-4723-88BF-509332846FA6}" type="pres">
      <dgm:prSet presAssocID="{1410AAE2-B290-4735-B3EF-B456DFE2B19C}" presName="dummyConnPt" presStyleCnt="0"/>
      <dgm:spPr/>
    </dgm:pt>
    <dgm:pt modelId="{7461C53D-6730-4411-9345-DB53B97E4372}" type="pres">
      <dgm:prSet presAssocID="{1410AAE2-B290-4735-B3EF-B456DFE2B19C}" presName="node" presStyleLbl="node1" presStyleIdx="1" presStyleCnt="9">
        <dgm:presLayoutVars>
          <dgm:bulletEnabled val="1"/>
        </dgm:presLayoutVars>
      </dgm:prSet>
      <dgm:spPr/>
      <dgm:t>
        <a:bodyPr/>
        <a:lstStyle/>
        <a:p>
          <a:endParaRPr lang="en-US"/>
        </a:p>
      </dgm:t>
    </dgm:pt>
    <dgm:pt modelId="{F9500ADC-D4A0-4548-A7A0-7506E995BCCC}" type="pres">
      <dgm:prSet presAssocID="{193645C8-4B45-44E8-A48E-0E5DE0970D1A}" presName="sibTrans" presStyleLbl="bgSibTrans2D1" presStyleIdx="1" presStyleCnt="8"/>
      <dgm:spPr/>
      <dgm:t>
        <a:bodyPr/>
        <a:lstStyle/>
        <a:p>
          <a:endParaRPr lang="en-US"/>
        </a:p>
      </dgm:t>
    </dgm:pt>
    <dgm:pt modelId="{559F632A-E219-4801-A747-C457BAA6CBA1}" type="pres">
      <dgm:prSet presAssocID="{F118942A-D66A-440C-A7B1-69E1FED134DE}" presName="compNode" presStyleCnt="0"/>
      <dgm:spPr/>
    </dgm:pt>
    <dgm:pt modelId="{822CD2B5-4F6F-48D1-9448-334F2B18BF58}" type="pres">
      <dgm:prSet presAssocID="{F118942A-D66A-440C-A7B1-69E1FED134DE}" presName="dummyConnPt" presStyleCnt="0"/>
      <dgm:spPr/>
    </dgm:pt>
    <dgm:pt modelId="{03718904-B63A-4421-B6CC-7CDDBA4068BD}" type="pres">
      <dgm:prSet presAssocID="{F118942A-D66A-440C-A7B1-69E1FED134DE}" presName="node" presStyleLbl="node1" presStyleIdx="2" presStyleCnt="9">
        <dgm:presLayoutVars>
          <dgm:bulletEnabled val="1"/>
        </dgm:presLayoutVars>
      </dgm:prSet>
      <dgm:spPr/>
      <dgm:t>
        <a:bodyPr/>
        <a:lstStyle/>
        <a:p>
          <a:endParaRPr lang="en-US"/>
        </a:p>
      </dgm:t>
    </dgm:pt>
    <dgm:pt modelId="{8C0A6A84-E768-44AA-B9F2-03F8CF8889A6}" type="pres">
      <dgm:prSet presAssocID="{A5578EC1-E4B7-4A21-B252-6276F15D580A}" presName="sibTrans" presStyleLbl="bgSibTrans2D1" presStyleIdx="2" presStyleCnt="8"/>
      <dgm:spPr/>
      <dgm:t>
        <a:bodyPr/>
        <a:lstStyle/>
        <a:p>
          <a:endParaRPr lang="en-US"/>
        </a:p>
      </dgm:t>
    </dgm:pt>
    <dgm:pt modelId="{9A4E9EFC-239E-4085-9A7A-FE4DF25800CC}" type="pres">
      <dgm:prSet presAssocID="{B5F80BF1-9B4B-4867-B8F8-91CE9D1BC93C}" presName="compNode" presStyleCnt="0"/>
      <dgm:spPr/>
    </dgm:pt>
    <dgm:pt modelId="{EF43ED32-E040-43A2-BF58-36C449FBA8D7}" type="pres">
      <dgm:prSet presAssocID="{B5F80BF1-9B4B-4867-B8F8-91CE9D1BC93C}" presName="dummyConnPt" presStyleCnt="0"/>
      <dgm:spPr/>
    </dgm:pt>
    <dgm:pt modelId="{DF71630C-E1A0-43AC-9325-F97F9E7CD57F}" type="pres">
      <dgm:prSet presAssocID="{B5F80BF1-9B4B-4867-B8F8-91CE9D1BC93C}" presName="node" presStyleLbl="node1" presStyleIdx="3" presStyleCnt="9">
        <dgm:presLayoutVars>
          <dgm:bulletEnabled val="1"/>
        </dgm:presLayoutVars>
      </dgm:prSet>
      <dgm:spPr/>
      <dgm:t>
        <a:bodyPr/>
        <a:lstStyle/>
        <a:p>
          <a:endParaRPr lang="en-US"/>
        </a:p>
      </dgm:t>
    </dgm:pt>
    <dgm:pt modelId="{96A837A4-3346-489C-9356-ADB1A6A1ED89}" type="pres">
      <dgm:prSet presAssocID="{39556574-69FD-46F2-AE59-D737DB5AB9DB}" presName="sibTrans" presStyleLbl="bgSibTrans2D1" presStyleIdx="3" presStyleCnt="8"/>
      <dgm:spPr/>
      <dgm:t>
        <a:bodyPr/>
        <a:lstStyle/>
        <a:p>
          <a:endParaRPr lang="en-US"/>
        </a:p>
      </dgm:t>
    </dgm:pt>
    <dgm:pt modelId="{3D2B95EF-7285-4907-9F73-027972640906}" type="pres">
      <dgm:prSet presAssocID="{E7737536-2E54-4F82-A71C-2F2A5D55E31D}" presName="compNode" presStyleCnt="0"/>
      <dgm:spPr/>
    </dgm:pt>
    <dgm:pt modelId="{ECA107CD-CC2F-4F4E-8E39-FBF388C1E85D}" type="pres">
      <dgm:prSet presAssocID="{E7737536-2E54-4F82-A71C-2F2A5D55E31D}" presName="dummyConnPt" presStyleCnt="0"/>
      <dgm:spPr/>
    </dgm:pt>
    <dgm:pt modelId="{9C32C676-4F61-442D-9DCC-026678A2C681}" type="pres">
      <dgm:prSet presAssocID="{E7737536-2E54-4F82-A71C-2F2A5D55E31D}" presName="node" presStyleLbl="node1" presStyleIdx="4" presStyleCnt="9">
        <dgm:presLayoutVars>
          <dgm:bulletEnabled val="1"/>
        </dgm:presLayoutVars>
      </dgm:prSet>
      <dgm:spPr/>
      <dgm:t>
        <a:bodyPr/>
        <a:lstStyle/>
        <a:p>
          <a:endParaRPr lang="en-US"/>
        </a:p>
      </dgm:t>
    </dgm:pt>
    <dgm:pt modelId="{A6B5260D-5BA0-48FA-9268-B04369A35F87}" type="pres">
      <dgm:prSet presAssocID="{7E9941F3-7ECD-4E3F-9B54-2643856DB7D4}" presName="sibTrans" presStyleLbl="bgSibTrans2D1" presStyleIdx="4" presStyleCnt="8"/>
      <dgm:spPr/>
      <dgm:t>
        <a:bodyPr/>
        <a:lstStyle/>
        <a:p>
          <a:endParaRPr lang="en-US"/>
        </a:p>
      </dgm:t>
    </dgm:pt>
    <dgm:pt modelId="{75EDFBF7-8F6C-496D-B536-6B4BA2E2D26F}" type="pres">
      <dgm:prSet presAssocID="{0B5137D2-CC9D-4FB9-A13A-DD98C60EA07F}" presName="compNode" presStyleCnt="0"/>
      <dgm:spPr/>
    </dgm:pt>
    <dgm:pt modelId="{0B839BC0-16B2-499E-BE9D-117754F0960C}" type="pres">
      <dgm:prSet presAssocID="{0B5137D2-CC9D-4FB9-A13A-DD98C60EA07F}" presName="dummyConnPt" presStyleCnt="0"/>
      <dgm:spPr/>
    </dgm:pt>
    <dgm:pt modelId="{D9641722-C4CE-40F9-B349-CD188AEEA77A}" type="pres">
      <dgm:prSet presAssocID="{0B5137D2-CC9D-4FB9-A13A-DD98C60EA07F}" presName="node" presStyleLbl="node1" presStyleIdx="5" presStyleCnt="9">
        <dgm:presLayoutVars>
          <dgm:bulletEnabled val="1"/>
        </dgm:presLayoutVars>
      </dgm:prSet>
      <dgm:spPr/>
      <dgm:t>
        <a:bodyPr/>
        <a:lstStyle/>
        <a:p>
          <a:endParaRPr lang="en-US"/>
        </a:p>
      </dgm:t>
    </dgm:pt>
    <dgm:pt modelId="{B23682FC-1EF8-4DF4-B8D3-2164299FF0BE}" type="pres">
      <dgm:prSet presAssocID="{FED2ED0E-7F1C-4B92-9571-B37FE4AA9F3E}" presName="sibTrans" presStyleLbl="bgSibTrans2D1" presStyleIdx="5" presStyleCnt="8"/>
      <dgm:spPr/>
      <dgm:t>
        <a:bodyPr/>
        <a:lstStyle/>
        <a:p>
          <a:endParaRPr lang="en-US"/>
        </a:p>
      </dgm:t>
    </dgm:pt>
    <dgm:pt modelId="{68EE4CE4-B21B-4FBB-91E3-B117FF04F407}" type="pres">
      <dgm:prSet presAssocID="{85021FA1-429C-45DE-8543-DBFF826213AB}" presName="compNode" presStyleCnt="0"/>
      <dgm:spPr/>
    </dgm:pt>
    <dgm:pt modelId="{F5DB8A75-3365-4AB8-896E-7454F2530A8D}" type="pres">
      <dgm:prSet presAssocID="{85021FA1-429C-45DE-8543-DBFF826213AB}" presName="dummyConnPt" presStyleCnt="0"/>
      <dgm:spPr/>
    </dgm:pt>
    <dgm:pt modelId="{93E5CE59-4897-43FE-85D2-D78D0610FD25}" type="pres">
      <dgm:prSet presAssocID="{85021FA1-429C-45DE-8543-DBFF826213AB}" presName="node" presStyleLbl="node1" presStyleIdx="6" presStyleCnt="9">
        <dgm:presLayoutVars>
          <dgm:bulletEnabled val="1"/>
        </dgm:presLayoutVars>
      </dgm:prSet>
      <dgm:spPr/>
      <dgm:t>
        <a:bodyPr/>
        <a:lstStyle/>
        <a:p>
          <a:endParaRPr lang="en-US"/>
        </a:p>
      </dgm:t>
    </dgm:pt>
    <dgm:pt modelId="{C0A23C13-49FC-4A87-9E24-5C2AB588F32B}" type="pres">
      <dgm:prSet presAssocID="{C44E1D34-3C7F-49A8-8866-6FA67F9398D0}" presName="sibTrans" presStyleLbl="bgSibTrans2D1" presStyleIdx="6" presStyleCnt="8"/>
      <dgm:spPr/>
      <dgm:t>
        <a:bodyPr/>
        <a:lstStyle/>
        <a:p>
          <a:endParaRPr lang="en-US"/>
        </a:p>
      </dgm:t>
    </dgm:pt>
    <dgm:pt modelId="{D28B8DE4-C14E-4FFE-963A-64ADB5EBF3C5}" type="pres">
      <dgm:prSet presAssocID="{D39B56AC-F55E-485F-A3A5-6F947FAC0B8B}" presName="compNode" presStyleCnt="0"/>
      <dgm:spPr/>
    </dgm:pt>
    <dgm:pt modelId="{DC0D79EF-0C82-4AE8-B331-51126189A435}" type="pres">
      <dgm:prSet presAssocID="{D39B56AC-F55E-485F-A3A5-6F947FAC0B8B}" presName="dummyConnPt" presStyleCnt="0"/>
      <dgm:spPr/>
    </dgm:pt>
    <dgm:pt modelId="{B9EE4527-E70E-41BB-9291-32391798FF86}" type="pres">
      <dgm:prSet presAssocID="{D39B56AC-F55E-485F-A3A5-6F947FAC0B8B}" presName="node" presStyleLbl="node1" presStyleIdx="7" presStyleCnt="9">
        <dgm:presLayoutVars>
          <dgm:bulletEnabled val="1"/>
        </dgm:presLayoutVars>
      </dgm:prSet>
      <dgm:spPr/>
      <dgm:t>
        <a:bodyPr/>
        <a:lstStyle/>
        <a:p>
          <a:endParaRPr lang="en-US"/>
        </a:p>
      </dgm:t>
    </dgm:pt>
    <dgm:pt modelId="{3D2F4D37-6F9B-4247-9337-BEDFEB915060}" type="pres">
      <dgm:prSet presAssocID="{CF8EFBB5-9BC7-445D-A246-685C7A0EF778}" presName="sibTrans" presStyleLbl="bgSibTrans2D1" presStyleIdx="7" presStyleCnt="8"/>
      <dgm:spPr/>
      <dgm:t>
        <a:bodyPr/>
        <a:lstStyle/>
        <a:p>
          <a:endParaRPr lang="en-US"/>
        </a:p>
      </dgm:t>
    </dgm:pt>
    <dgm:pt modelId="{7AA00ADD-5BEA-4925-BA03-507E07F82670}" type="pres">
      <dgm:prSet presAssocID="{C0286894-5138-4B70-98A2-D719D858234A}" presName="compNode" presStyleCnt="0"/>
      <dgm:spPr/>
    </dgm:pt>
    <dgm:pt modelId="{4F6078A1-EBA1-4604-912F-A5DB5F688D2C}" type="pres">
      <dgm:prSet presAssocID="{C0286894-5138-4B70-98A2-D719D858234A}" presName="dummyConnPt" presStyleCnt="0"/>
      <dgm:spPr/>
    </dgm:pt>
    <dgm:pt modelId="{18326BC8-1B2E-45E6-9EF2-5AEAABA13B22}" type="pres">
      <dgm:prSet presAssocID="{C0286894-5138-4B70-98A2-D719D858234A}" presName="node" presStyleLbl="node1" presStyleIdx="8" presStyleCnt="9">
        <dgm:presLayoutVars>
          <dgm:bulletEnabled val="1"/>
        </dgm:presLayoutVars>
      </dgm:prSet>
      <dgm:spPr/>
      <dgm:t>
        <a:bodyPr/>
        <a:lstStyle/>
        <a:p>
          <a:endParaRPr lang="en-US"/>
        </a:p>
      </dgm:t>
    </dgm:pt>
  </dgm:ptLst>
  <dgm:cxnLst>
    <dgm:cxn modelId="{B2D3B507-4E8A-421D-9E8B-D4147E5B1BDC}" srcId="{ABCE685F-5C60-4C2D-96AA-E8E14CA8110B}" destId="{B5F80BF1-9B4B-4867-B8F8-91CE9D1BC93C}" srcOrd="3" destOrd="0" parTransId="{F887FBA1-6C64-451F-9265-87468C79EB46}" sibTransId="{39556574-69FD-46F2-AE59-D737DB5AB9DB}"/>
    <dgm:cxn modelId="{BAAE765F-3581-46CC-9396-35C043BFCF35}" srcId="{ABCE685F-5C60-4C2D-96AA-E8E14CA8110B}" destId="{C0286894-5138-4B70-98A2-D719D858234A}" srcOrd="8" destOrd="0" parTransId="{A4757653-8353-452A-810C-588AE6265737}" sibTransId="{23CB21BD-D4F6-47BD-82A7-2B966D7277E0}"/>
    <dgm:cxn modelId="{F4D3D84B-4C4B-4470-9583-C4E41610096E}" srcId="{ABCE685F-5C60-4C2D-96AA-E8E14CA8110B}" destId="{1410AAE2-B290-4735-B3EF-B456DFE2B19C}" srcOrd="1" destOrd="0" parTransId="{2B947507-C620-49E0-A1D1-3CC7ED66721F}" sibTransId="{193645C8-4B45-44E8-A48E-0E5DE0970D1A}"/>
    <dgm:cxn modelId="{B20A2F3B-EDC2-4D41-84AC-82A486D5B0E2}" srcId="{ABCE685F-5C60-4C2D-96AA-E8E14CA8110B}" destId="{0B5137D2-CC9D-4FB9-A13A-DD98C60EA07F}" srcOrd="5" destOrd="0" parTransId="{F7DCDCAF-A5CB-4344-B3A5-92040C6526F5}" sibTransId="{FED2ED0E-7F1C-4B92-9571-B37FE4AA9F3E}"/>
    <dgm:cxn modelId="{17B5340F-388D-4C9C-9965-2BBDDF5CB385}" type="presOf" srcId="{1410AAE2-B290-4735-B3EF-B456DFE2B19C}" destId="{7461C53D-6730-4411-9345-DB53B97E4372}" srcOrd="0" destOrd="0" presId="urn:microsoft.com/office/officeart/2005/8/layout/bProcess4"/>
    <dgm:cxn modelId="{B50BD849-6E93-4417-B3AA-2B6E5B3A580A}" type="presOf" srcId="{E7737536-2E54-4F82-A71C-2F2A5D55E31D}" destId="{9C32C676-4F61-442D-9DCC-026678A2C681}" srcOrd="0" destOrd="0" presId="urn:microsoft.com/office/officeart/2005/8/layout/bProcess4"/>
    <dgm:cxn modelId="{3600EE41-C1CC-4F70-A9B3-94F79EE4CE6D}" type="presOf" srcId="{D39B56AC-F55E-485F-A3A5-6F947FAC0B8B}" destId="{B9EE4527-E70E-41BB-9291-32391798FF86}" srcOrd="0" destOrd="0" presId="urn:microsoft.com/office/officeart/2005/8/layout/bProcess4"/>
    <dgm:cxn modelId="{C69DBEC2-DD71-432D-875C-4401D616E097}" type="presOf" srcId="{8F3D8764-4405-40BB-9807-6C281C64B9D5}" destId="{8A9989BF-D157-45C3-BCAE-97512785AACA}" srcOrd="0" destOrd="0" presId="urn:microsoft.com/office/officeart/2005/8/layout/bProcess4"/>
    <dgm:cxn modelId="{1CBB6B2C-8262-4528-97F2-E7EF99E1E04D}" srcId="{ABCE685F-5C60-4C2D-96AA-E8E14CA8110B}" destId="{F118942A-D66A-440C-A7B1-69E1FED134DE}" srcOrd="2" destOrd="0" parTransId="{45D28501-FCFB-4DB1-83C6-27D9C4C29DED}" sibTransId="{A5578EC1-E4B7-4A21-B252-6276F15D580A}"/>
    <dgm:cxn modelId="{53E31287-10AF-4FEE-B2EA-70C10FF3676E}" type="presOf" srcId="{0B5137D2-CC9D-4FB9-A13A-DD98C60EA07F}" destId="{D9641722-C4CE-40F9-B349-CD188AEEA77A}" srcOrd="0" destOrd="0" presId="urn:microsoft.com/office/officeart/2005/8/layout/bProcess4"/>
    <dgm:cxn modelId="{F03F313B-86A1-4D09-A8B0-B91B2247BC25}" type="presOf" srcId="{7E9941F3-7ECD-4E3F-9B54-2643856DB7D4}" destId="{A6B5260D-5BA0-48FA-9268-B04369A35F87}" srcOrd="0" destOrd="0" presId="urn:microsoft.com/office/officeart/2005/8/layout/bProcess4"/>
    <dgm:cxn modelId="{27815990-6D34-49F8-905E-BCFD6C20DB59}" type="presOf" srcId="{C0286894-5138-4B70-98A2-D719D858234A}" destId="{18326BC8-1B2E-45E6-9EF2-5AEAABA13B22}" srcOrd="0" destOrd="0" presId="urn:microsoft.com/office/officeart/2005/8/layout/bProcess4"/>
    <dgm:cxn modelId="{3A746158-C38C-4118-8FE2-D65AC571BA17}" type="presOf" srcId="{193645C8-4B45-44E8-A48E-0E5DE0970D1A}" destId="{F9500ADC-D4A0-4548-A7A0-7506E995BCCC}" srcOrd="0" destOrd="0" presId="urn:microsoft.com/office/officeart/2005/8/layout/bProcess4"/>
    <dgm:cxn modelId="{BB5A80E4-F1F8-479F-AFAA-5D4B10413E2E}" type="presOf" srcId="{85021FA1-429C-45DE-8543-DBFF826213AB}" destId="{93E5CE59-4897-43FE-85D2-D78D0610FD25}" srcOrd="0" destOrd="0" presId="urn:microsoft.com/office/officeart/2005/8/layout/bProcess4"/>
    <dgm:cxn modelId="{7505457D-B91C-44C4-9DB8-93D35B311D5E}" type="presOf" srcId="{F118942A-D66A-440C-A7B1-69E1FED134DE}" destId="{03718904-B63A-4421-B6CC-7CDDBA4068BD}" srcOrd="0" destOrd="0" presId="urn:microsoft.com/office/officeart/2005/8/layout/bProcess4"/>
    <dgm:cxn modelId="{09928D1F-2597-4B9E-A30A-743759EF653F}" srcId="{ABCE685F-5C60-4C2D-96AA-E8E14CA8110B}" destId="{D39B56AC-F55E-485F-A3A5-6F947FAC0B8B}" srcOrd="7" destOrd="0" parTransId="{822CCE81-1731-4BBE-AA72-AC06D47F3E14}" sibTransId="{CF8EFBB5-9BC7-445D-A246-685C7A0EF778}"/>
    <dgm:cxn modelId="{5ADF830B-E548-4CC6-9ADF-9E72680718E8}" srcId="{ABCE685F-5C60-4C2D-96AA-E8E14CA8110B}" destId="{85021FA1-429C-45DE-8543-DBFF826213AB}" srcOrd="6" destOrd="0" parTransId="{6E163099-18FD-4C32-9DE0-3F65599DD7F1}" sibTransId="{C44E1D34-3C7F-49A8-8866-6FA67F9398D0}"/>
    <dgm:cxn modelId="{B89B585D-9C57-403F-9F54-5AD9B5D2A8E4}" type="presOf" srcId="{FED2ED0E-7F1C-4B92-9571-B37FE4AA9F3E}" destId="{B23682FC-1EF8-4DF4-B8D3-2164299FF0BE}" srcOrd="0" destOrd="0" presId="urn:microsoft.com/office/officeart/2005/8/layout/bProcess4"/>
    <dgm:cxn modelId="{C5121EBA-0D6A-41FC-9DAF-1413EBBD56F0}" type="presOf" srcId="{C44E1D34-3C7F-49A8-8866-6FA67F9398D0}" destId="{C0A23C13-49FC-4A87-9E24-5C2AB588F32B}" srcOrd="0" destOrd="0" presId="urn:microsoft.com/office/officeart/2005/8/layout/bProcess4"/>
    <dgm:cxn modelId="{9B11CCBA-3F6F-4D9F-86EB-1BC98026E4E7}" srcId="{ABCE685F-5C60-4C2D-96AA-E8E14CA8110B}" destId="{E7737536-2E54-4F82-A71C-2F2A5D55E31D}" srcOrd="4" destOrd="0" parTransId="{C06195D6-F266-49CD-B5D9-D73A6A4D6690}" sibTransId="{7E9941F3-7ECD-4E3F-9B54-2643856DB7D4}"/>
    <dgm:cxn modelId="{00B65B7C-0E09-46E9-8930-A13393EC094D}" type="presOf" srcId="{B5F80BF1-9B4B-4867-B8F8-91CE9D1BC93C}" destId="{DF71630C-E1A0-43AC-9325-F97F9E7CD57F}" srcOrd="0" destOrd="0" presId="urn:microsoft.com/office/officeart/2005/8/layout/bProcess4"/>
    <dgm:cxn modelId="{8C6DE9F8-E21E-4836-B93A-26E094874CA9}" type="presOf" srcId="{ABCE685F-5C60-4C2D-96AA-E8E14CA8110B}" destId="{8ADBBC89-6076-499D-9DFF-861F387855A9}" srcOrd="0" destOrd="0" presId="urn:microsoft.com/office/officeart/2005/8/layout/bProcess4"/>
    <dgm:cxn modelId="{DD510F6F-CF56-47EC-8B42-B3EBE181B33E}" type="presOf" srcId="{39556574-69FD-46F2-AE59-D737DB5AB9DB}" destId="{96A837A4-3346-489C-9356-ADB1A6A1ED89}" srcOrd="0" destOrd="0" presId="urn:microsoft.com/office/officeart/2005/8/layout/bProcess4"/>
    <dgm:cxn modelId="{5D94D8B9-9358-451F-88BA-0C3187653ED1}" type="presOf" srcId="{CF8EFBB5-9BC7-445D-A246-685C7A0EF778}" destId="{3D2F4D37-6F9B-4247-9337-BEDFEB915060}" srcOrd="0" destOrd="0" presId="urn:microsoft.com/office/officeart/2005/8/layout/bProcess4"/>
    <dgm:cxn modelId="{CFF8B220-5F87-45C6-91B0-67577513E022}" type="presOf" srcId="{E03C98D3-6C28-43ED-840B-D385C3FC6C55}" destId="{582E175E-70AC-4F1E-9CDE-18F2BC068C94}" srcOrd="0" destOrd="0" presId="urn:microsoft.com/office/officeart/2005/8/layout/bProcess4"/>
    <dgm:cxn modelId="{3E091F4F-2B8B-4C38-A08E-8082E8C33223}" type="presOf" srcId="{A5578EC1-E4B7-4A21-B252-6276F15D580A}" destId="{8C0A6A84-E768-44AA-B9F2-03F8CF8889A6}" srcOrd="0" destOrd="0" presId="urn:microsoft.com/office/officeart/2005/8/layout/bProcess4"/>
    <dgm:cxn modelId="{9E60C688-F3EF-4C47-B18C-5C7F5988C4F7}" srcId="{ABCE685F-5C60-4C2D-96AA-E8E14CA8110B}" destId="{8F3D8764-4405-40BB-9807-6C281C64B9D5}" srcOrd="0" destOrd="0" parTransId="{32D0EDBD-DDBF-4914-B06C-7BCE9A2CE483}" sibTransId="{E03C98D3-6C28-43ED-840B-D385C3FC6C55}"/>
    <dgm:cxn modelId="{E7AF5265-D2D0-4F49-9BC0-FFF9A3349005}" type="presParOf" srcId="{8ADBBC89-6076-499D-9DFF-861F387855A9}" destId="{3E70754B-CD05-44AE-80E9-8A164C392421}" srcOrd="0" destOrd="0" presId="urn:microsoft.com/office/officeart/2005/8/layout/bProcess4"/>
    <dgm:cxn modelId="{E7CC8B9E-DCDB-4AD4-ABF3-A173F494FB2A}" type="presParOf" srcId="{3E70754B-CD05-44AE-80E9-8A164C392421}" destId="{0DC5CC7E-19C0-48B6-AD14-570E251989D5}" srcOrd="0" destOrd="0" presId="urn:microsoft.com/office/officeart/2005/8/layout/bProcess4"/>
    <dgm:cxn modelId="{B47316E9-F9F1-468F-8A44-663E2465D58A}" type="presParOf" srcId="{3E70754B-CD05-44AE-80E9-8A164C392421}" destId="{8A9989BF-D157-45C3-BCAE-97512785AACA}" srcOrd="1" destOrd="0" presId="urn:microsoft.com/office/officeart/2005/8/layout/bProcess4"/>
    <dgm:cxn modelId="{CEC24B1B-EFBB-4942-BA1C-240CB7237DB4}" type="presParOf" srcId="{8ADBBC89-6076-499D-9DFF-861F387855A9}" destId="{582E175E-70AC-4F1E-9CDE-18F2BC068C94}" srcOrd="1" destOrd="0" presId="urn:microsoft.com/office/officeart/2005/8/layout/bProcess4"/>
    <dgm:cxn modelId="{EB931220-90E7-482B-BCE9-474FCC3558A8}" type="presParOf" srcId="{8ADBBC89-6076-499D-9DFF-861F387855A9}" destId="{E154B268-993F-4D04-89CF-C25DC88163E3}" srcOrd="2" destOrd="0" presId="urn:microsoft.com/office/officeart/2005/8/layout/bProcess4"/>
    <dgm:cxn modelId="{33C96139-0EA0-4659-A5AF-B4E93800C059}" type="presParOf" srcId="{E154B268-993F-4D04-89CF-C25DC88163E3}" destId="{EA9576D3-4BED-4723-88BF-509332846FA6}" srcOrd="0" destOrd="0" presId="urn:microsoft.com/office/officeart/2005/8/layout/bProcess4"/>
    <dgm:cxn modelId="{BDBCBB87-01C2-4484-A9D2-719D1DC3DBB8}" type="presParOf" srcId="{E154B268-993F-4D04-89CF-C25DC88163E3}" destId="{7461C53D-6730-4411-9345-DB53B97E4372}" srcOrd="1" destOrd="0" presId="urn:microsoft.com/office/officeart/2005/8/layout/bProcess4"/>
    <dgm:cxn modelId="{99BA9C0E-DE08-4EB2-B46D-80472721BB18}" type="presParOf" srcId="{8ADBBC89-6076-499D-9DFF-861F387855A9}" destId="{F9500ADC-D4A0-4548-A7A0-7506E995BCCC}" srcOrd="3" destOrd="0" presId="urn:microsoft.com/office/officeart/2005/8/layout/bProcess4"/>
    <dgm:cxn modelId="{7157159B-6C09-479A-AE49-92C9A4E8FDD6}" type="presParOf" srcId="{8ADBBC89-6076-499D-9DFF-861F387855A9}" destId="{559F632A-E219-4801-A747-C457BAA6CBA1}" srcOrd="4" destOrd="0" presId="urn:microsoft.com/office/officeart/2005/8/layout/bProcess4"/>
    <dgm:cxn modelId="{53E78041-948F-48EE-A56A-E72A932A66BA}" type="presParOf" srcId="{559F632A-E219-4801-A747-C457BAA6CBA1}" destId="{822CD2B5-4F6F-48D1-9448-334F2B18BF58}" srcOrd="0" destOrd="0" presId="urn:microsoft.com/office/officeart/2005/8/layout/bProcess4"/>
    <dgm:cxn modelId="{15F12D3F-943A-4D95-9153-5129C0FDE8A9}" type="presParOf" srcId="{559F632A-E219-4801-A747-C457BAA6CBA1}" destId="{03718904-B63A-4421-B6CC-7CDDBA4068BD}" srcOrd="1" destOrd="0" presId="urn:microsoft.com/office/officeart/2005/8/layout/bProcess4"/>
    <dgm:cxn modelId="{C913F1D2-1BE9-4099-A077-4B94C78A3FCA}" type="presParOf" srcId="{8ADBBC89-6076-499D-9DFF-861F387855A9}" destId="{8C0A6A84-E768-44AA-B9F2-03F8CF8889A6}" srcOrd="5" destOrd="0" presId="urn:microsoft.com/office/officeart/2005/8/layout/bProcess4"/>
    <dgm:cxn modelId="{DA0A316D-CE40-4075-894A-68F82B2DCD27}" type="presParOf" srcId="{8ADBBC89-6076-499D-9DFF-861F387855A9}" destId="{9A4E9EFC-239E-4085-9A7A-FE4DF25800CC}" srcOrd="6" destOrd="0" presId="urn:microsoft.com/office/officeart/2005/8/layout/bProcess4"/>
    <dgm:cxn modelId="{5C8A4154-E4D7-452C-B4CA-5D120D796250}" type="presParOf" srcId="{9A4E9EFC-239E-4085-9A7A-FE4DF25800CC}" destId="{EF43ED32-E040-43A2-BF58-36C449FBA8D7}" srcOrd="0" destOrd="0" presId="urn:microsoft.com/office/officeart/2005/8/layout/bProcess4"/>
    <dgm:cxn modelId="{8ABF9681-AC3A-4211-9D58-9F8370CA5921}" type="presParOf" srcId="{9A4E9EFC-239E-4085-9A7A-FE4DF25800CC}" destId="{DF71630C-E1A0-43AC-9325-F97F9E7CD57F}" srcOrd="1" destOrd="0" presId="urn:microsoft.com/office/officeart/2005/8/layout/bProcess4"/>
    <dgm:cxn modelId="{F125F047-0E05-4EE6-A95B-22E8ED885F2A}" type="presParOf" srcId="{8ADBBC89-6076-499D-9DFF-861F387855A9}" destId="{96A837A4-3346-489C-9356-ADB1A6A1ED89}" srcOrd="7" destOrd="0" presId="urn:microsoft.com/office/officeart/2005/8/layout/bProcess4"/>
    <dgm:cxn modelId="{13F032B5-EB4E-41FB-813F-6D821DBF5842}" type="presParOf" srcId="{8ADBBC89-6076-499D-9DFF-861F387855A9}" destId="{3D2B95EF-7285-4907-9F73-027972640906}" srcOrd="8" destOrd="0" presId="urn:microsoft.com/office/officeart/2005/8/layout/bProcess4"/>
    <dgm:cxn modelId="{128C5CCF-D14B-480D-885F-40B7FCF67F9D}" type="presParOf" srcId="{3D2B95EF-7285-4907-9F73-027972640906}" destId="{ECA107CD-CC2F-4F4E-8E39-FBF388C1E85D}" srcOrd="0" destOrd="0" presId="urn:microsoft.com/office/officeart/2005/8/layout/bProcess4"/>
    <dgm:cxn modelId="{E81C6E3B-DF42-45ED-869C-FB47E7001E6A}" type="presParOf" srcId="{3D2B95EF-7285-4907-9F73-027972640906}" destId="{9C32C676-4F61-442D-9DCC-026678A2C681}" srcOrd="1" destOrd="0" presId="urn:microsoft.com/office/officeart/2005/8/layout/bProcess4"/>
    <dgm:cxn modelId="{AFDB2640-9550-4312-9F15-D63D2231CD8F}" type="presParOf" srcId="{8ADBBC89-6076-499D-9DFF-861F387855A9}" destId="{A6B5260D-5BA0-48FA-9268-B04369A35F87}" srcOrd="9" destOrd="0" presId="urn:microsoft.com/office/officeart/2005/8/layout/bProcess4"/>
    <dgm:cxn modelId="{6E57B1D0-A6AE-46C5-B852-05308A404244}" type="presParOf" srcId="{8ADBBC89-6076-499D-9DFF-861F387855A9}" destId="{75EDFBF7-8F6C-496D-B536-6B4BA2E2D26F}" srcOrd="10" destOrd="0" presId="urn:microsoft.com/office/officeart/2005/8/layout/bProcess4"/>
    <dgm:cxn modelId="{A4E6E168-DCCA-4A29-8E21-FD285EE46940}" type="presParOf" srcId="{75EDFBF7-8F6C-496D-B536-6B4BA2E2D26F}" destId="{0B839BC0-16B2-499E-BE9D-117754F0960C}" srcOrd="0" destOrd="0" presId="urn:microsoft.com/office/officeart/2005/8/layout/bProcess4"/>
    <dgm:cxn modelId="{F7B7F286-A2C8-4485-97C5-B31EC3F29CF4}" type="presParOf" srcId="{75EDFBF7-8F6C-496D-B536-6B4BA2E2D26F}" destId="{D9641722-C4CE-40F9-B349-CD188AEEA77A}" srcOrd="1" destOrd="0" presId="urn:microsoft.com/office/officeart/2005/8/layout/bProcess4"/>
    <dgm:cxn modelId="{5C2DDD0B-5DB4-4BF0-B601-08A4BD189BD9}" type="presParOf" srcId="{8ADBBC89-6076-499D-9DFF-861F387855A9}" destId="{B23682FC-1EF8-4DF4-B8D3-2164299FF0BE}" srcOrd="11" destOrd="0" presId="urn:microsoft.com/office/officeart/2005/8/layout/bProcess4"/>
    <dgm:cxn modelId="{B9E791E3-8D4B-44DE-A70E-4BB1C02146DB}" type="presParOf" srcId="{8ADBBC89-6076-499D-9DFF-861F387855A9}" destId="{68EE4CE4-B21B-4FBB-91E3-B117FF04F407}" srcOrd="12" destOrd="0" presId="urn:microsoft.com/office/officeart/2005/8/layout/bProcess4"/>
    <dgm:cxn modelId="{3C9EAA15-4847-4B63-BC1E-8AEE36B66FF1}" type="presParOf" srcId="{68EE4CE4-B21B-4FBB-91E3-B117FF04F407}" destId="{F5DB8A75-3365-4AB8-896E-7454F2530A8D}" srcOrd="0" destOrd="0" presId="urn:microsoft.com/office/officeart/2005/8/layout/bProcess4"/>
    <dgm:cxn modelId="{BA695D0F-D6A5-4E19-86CC-CB9B7B1A8C7D}" type="presParOf" srcId="{68EE4CE4-B21B-4FBB-91E3-B117FF04F407}" destId="{93E5CE59-4897-43FE-85D2-D78D0610FD25}" srcOrd="1" destOrd="0" presId="urn:microsoft.com/office/officeart/2005/8/layout/bProcess4"/>
    <dgm:cxn modelId="{4CB137B9-4018-4231-966A-04357790B1A3}" type="presParOf" srcId="{8ADBBC89-6076-499D-9DFF-861F387855A9}" destId="{C0A23C13-49FC-4A87-9E24-5C2AB588F32B}" srcOrd="13" destOrd="0" presId="urn:microsoft.com/office/officeart/2005/8/layout/bProcess4"/>
    <dgm:cxn modelId="{26909102-DA27-4F8F-AEDF-050CC99A56FB}" type="presParOf" srcId="{8ADBBC89-6076-499D-9DFF-861F387855A9}" destId="{D28B8DE4-C14E-4FFE-963A-64ADB5EBF3C5}" srcOrd="14" destOrd="0" presId="urn:microsoft.com/office/officeart/2005/8/layout/bProcess4"/>
    <dgm:cxn modelId="{127B020A-4B53-437F-ACC4-46907681CC83}" type="presParOf" srcId="{D28B8DE4-C14E-4FFE-963A-64ADB5EBF3C5}" destId="{DC0D79EF-0C82-4AE8-B331-51126189A435}" srcOrd="0" destOrd="0" presId="urn:microsoft.com/office/officeart/2005/8/layout/bProcess4"/>
    <dgm:cxn modelId="{F6C67C7B-3894-4188-9AED-35F51BAB3C37}" type="presParOf" srcId="{D28B8DE4-C14E-4FFE-963A-64ADB5EBF3C5}" destId="{B9EE4527-E70E-41BB-9291-32391798FF86}" srcOrd="1" destOrd="0" presId="urn:microsoft.com/office/officeart/2005/8/layout/bProcess4"/>
    <dgm:cxn modelId="{E5654941-EAF2-4045-B3DF-FA0014312C7D}" type="presParOf" srcId="{8ADBBC89-6076-499D-9DFF-861F387855A9}" destId="{3D2F4D37-6F9B-4247-9337-BEDFEB915060}" srcOrd="15" destOrd="0" presId="urn:microsoft.com/office/officeart/2005/8/layout/bProcess4"/>
    <dgm:cxn modelId="{8EA60D25-6A12-4643-8195-77C89659A39A}" type="presParOf" srcId="{8ADBBC89-6076-499D-9DFF-861F387855A9}" destId="{7AA00ADD-5BEA-4925-BA03-507E07F82670}" srcOrd="16" destOrd="0" presId="urn:microsoft.com/office/officeart/2005/8/layout/bProcess4"/>
    <dgm:cxn modelId="{A3A89A97-2BE8-4BE0-8D83-0E24ED515ADF}" type="presParOf" srcId="{7AA00ADD-5BEA-4925-BA03-507E07F82670}" destId="{4F6078A1-EBA1-4604-912F-A5DB5F688D2C}" srcOrd="0" destOrd="0" presId="urn:microsoft.com/office/officeart/2005/8/layout/bProcess4"/>
    <dgm:cxn modelId="{D7A8963D-E523-4341-ADDF-C7A9DD96B291}" type="presParOf" srcId="{7AA00ADD-5BEA-4925-BA03-507E07F82670}" destId="{18326BC8-1B2E-45E6-9EF2-5AEAABA13B2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E175E-70AC-4F1E-9CDE-18F2BC068C94}">
      <dsp:nvSpPr>
        <dsp:cNvPr id="0" name=""/>
        <dsp:cNvSpPr/>
      </dsp:nvSpPr>
      <dsp:spPr>
        <a:xfrm rot="5400000">
          <a:off x="1110935" y="987930"/>
          <a:ext cx="1546756" cy="18646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9989BF-D157-45C3-BCAE-97512785AACA}">
      <dsp:nvSpPr>
        <dsp:cNvPr id="0" name=""/>
        <dsp:cNvSpPr/>
      </dsp:nvSpPr>
      <dsp:spPr>
        <a:xfrm>
          <a:off x="1466407" y="279"/>
          <a:ext cx="2071799" cy="12430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Define the problem</a:t>
          </a:r>
        </a:p>
      </dsp:txBody>
      <dsp:txXfrm>
        <a:off x="1502816" y="36688"/>
        <a:ext cx="1998981" cy="1170261"/>
      </dsp:txXfrm>
    </dsp:sp>
    <dsp:sp modelId="{F9500ADC-D4A0-4548-A7A0-7506E995BCCC}">
      <dsp:nvSpPr>
        <dsp:cNvPr id="0" name=""/>
        <dsp:cNvSpPr/>
      </dsp:nvSpPr>
      <dsp:spPr>
        <a:xfrm rot="5400000">
          <a:off x="1110935" y="2541780"/>
          <a:ext cx="1546756" cy="18646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61C53D-6730-4411-9345-DB53B97E4372}">
      <dsp:nvSpPr>
        <dsp:cNvPr id="0" name=""/>
        <dsp:cNvSpPr/>
      </dsp:nvSpPr>
      <dsp:spPr>
        <a:xfrm>
          <a:off x="1466407" y="1554129"/>
          <a:ext cx="2071799" cy="1243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Review the literature</a:t>
          </a:r>
        </a:p>
      </dsp:txBody>
      <dsp:txXfrm>
        <a:off x="1502816" y="1590538"/>
        <a:ext cx="1998981" cy="1170261"/>
      </dsp:txXfrm>
    </dsp:sp>
    <dsp:sp modelId="{8C0A6A84-E768-44AA-B9F2-03F8CF8889A6}">
      <dsp:nvSpPr>
        <dsp:cNvPr id="0" name=""/>
        <dsp:cNvSpPr/>
      </dsp:nvSpPr>
      <dsp:spPr>
        <a:xfrm>
          <a:off x="1887860" y="3318704"/>
          <a:ext cx="2748400" cy="18646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718904-B63A-4421-B6CC-7CDDBA4068BD}">
      <dsp:nvSpPr>
        <dsp:cNvPr id="0" name=""/>
        <dsp:cNvSpPr/>
      </dsp:nvSpPr>
      <dsp:spPr>
        <a:xfrm>
          <a:off x="1466407" y="3107978"/>
          <a:ext cx="2071799" cy="12430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Define research questions &amp; hypotheses</a:t>
          </a:r>
        </a:p>
      </dsp:txBody>
      <dsp:txXfrm>
        <a:off x="1502816" y="3144387"/>
        <a:ext cx="1998981" cy="1170261"/>
      </dsp:txXfrm>
    </dsp:sp>
    <dsp:sp modelId="{96A837A4-3346-489C-9356-ADB1A6A1ED89}">
      <dsp:nvSpPr>
        <dsp:cNvPr id="0" name=""/>
        <dsp:cNvSpPr/>
      </dsp:nvSpPr>
      <dsp:spPr>
        <a:xfrm rot="16200000">
          <a:off x="3866428" y="2541780"/>
          <a:ext cx="1546756" cy="18646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1630C-E1A0-43AC-9325-F97F9E7CD57F}">
      <dsp:nvSpPr>
        <dsp:cNvPr id="0" name=""/>
        <dsp:cNvSpPr/>
      </dsp:nvSpPr>
      <dsp:spPr>
        <a:xfrm>
          <a:off x="4221900" y="3107978"/>
          <a:ext cx="2071799" cy="12430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Define data collection strategy &amp; plan analysis</a:t>
          </a:r>
        </a:p>
      </dsp:txBody>
      <dsp:txXfrm>
        <a:off x="4258309" y="3144387"/>
        <a:ext cx="1998981" cy="1170261"/>
      </dsp:txXfrm>
    </dsp:sp>
    <dsp:sp modelId="{A6B5260D-5BA0-48FA-9268-B04369A35F87}">
      <dsp:nvSpPr>
        <dsp:cNvPr id="0" name=""/>
        <dsp:cNvSpPr/>
      </dsp:nvSpPr>
      <dsp:spPr>
        <a:xfrm rot="16200000">
          <a:off x="3866428" y="987930"/>
          <a:ext cx="1546756" cy="186461"/>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32C676-4F61-442D-9DCC-026678A2C681}">
      <dsp:nvSpPr>
        <dsp:cNvPr id="0" name=""/>
        <dsp:cNvSpPr/>
      </dsp:nvSpPr>
      <dsp:spPr>
        <a:xfrm>
          <a:off x="4221900" y="1554129"/>
          <a:ext cx="2071799" cy="12430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Decide on the sample design</a:t>
          </a:r>
        </a:p>
      </dsp:txBody>
      <dsp:txXfrm>
        <a:off x="4258309" y="1590538"/>
        <a:ext cx="1998981" cy="1170261"/>
      </dsp:txXfrm>
    </dsp:sp>
    <dsp:sp modelId="{B23682FC-1EF8-4DF4-B8D3-2164299FF0BE}">
      <dsp:nvSpPr>
        <dsp:cNvPr id="0" name=""/>
        <dsp:cNvSpPr/>
      </dsp:nvSpPr>
      <dsp:spPr>
        <a:xfrm>
          <a:off x="4643353" y="211006"/>
          <a:ext cx="2748400" cy="18646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41722-C4CE-40F9-B349-CD188AEEA77A}">
      <dsp:nvSpPr>
        <dsp:cNvPr id="0" name=""/>
        <dsp:cNvSpPr/>
      </dsp:nvSpPr>
      <dsp:spPr>
        <a:xfrm>
          <a:off x="4221900" y="279"/>
          <a:ext cx="2071799" cy="12430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Choose the study design</a:t>
          </a:r>
        </a:p>
      </dsp:txBody>
      <dsp:txXfrm>
        <a:off x="4258309" y="36688"/>
        <a:ext cx="1998981" cy="1170261"/>
      </dsp:txXfrm>
    </dsp:sp>
    <dsp:sp modelId="{C0A23C13-49FC-4A87-9E24-5C2AB588F32B}">
      <dsp:nvSpPr>
        <dsp:cNvPr id="0" name=""/>
        <dsp:cNvSpPr/>
      </dsp:nvSpPr>
      <dsp:spPr>
        <a:xfrm rot="5400000">
          <a:off x="6621921" y="987930"/>
          <a:ext cx="1546756" cy="18646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5CE59-4897-43FE-85D2-D78D0610FD25}">
      <dsp:nvSpPr>
        <dsp:cNvPr id="0" name=""/>
        <dsp:cNvSpPr/>
      </dsp:nvSpPr>
      <dsp:spPr>
        <a:xfrm>
          <a:off x="6977393" y="279"/>
          <a:ext cx="2071799" cy="1243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Collect data</a:t>
          </a:r>
        </a:p>
      </dsp:txBody>
      <dsp:txXfrm>
        <a:off x="7013802" y="36688"/>
        <a:ext cx="1998981" cy="1170261"/>
      </dsp:txXfrm>
    </dsp:sp>
    <dsp:sp modelId="{3D2F4D37-6F9B-4247-9337-BEDFEB915060}">
      <dsp:nvSpPr>
        <dsp:cNvPr id="0" name=""/>
        <dsp:cNvSpPr/>
      </dsp:nvSpPr>
      <dsp:spPr>
        <a:xfrm rot="5400000">
          <a:off x="6621921" y="2541780"/>
          <a:ext cx="1546756" cy="18646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EE4527-E70E-41BB-9291-32391798FF86}">
      <dsp:nvSpPr>
        <dsp:cNvPr id="0" name=""/>
        <dsp:cNvSpPr/>
      </dsp:nvSpPr>
      <dsp:spPr>
        <a:xfrm>
          <a:off x="6977393" y="1554129"/>
          <a:ext cx="2071799" cy="12430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Analyze data</a:t>
          </a:r>
        </a:p>
      </dsp:txBody>
      <dsp:txXfrm>
        <a:off x="7013802" y="1590538"/>
        <a:ext cx="1998981" cy="1170261"/>
      </dsp:txXfrm>
    </dsp:sp>
    <dsp:sp modelId="{18326BC8-1B2E-45E6-9EF2-5AEAABA13B22}">
      <dsp:nvSpPr>
        <dsp:cNvPr id="0" name=""/>
        <dsp:cNvSpPr/>
      </dsp:nvSpPr>
      <dsp:spPr>
        <a:xfrm>
          <a:off x="6977393" y="3107978"/>
          <a:ext cx="2071799" cy="12430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Write the report &amp; share findings</a:t>
          </a:r>
        </a:p>
      </dsp:txBody>
      <dsp:txXfrm>
        <a:off x="7013802" y="3144387"/>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F0DC4-2F7C-43C3-9BCA-6602A25C4E91}"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415FF-C58D-41E9-8041-FB229BBC97A3}" type="slidenum">
              <a:rPr lang="en-US" smtClean="0"/>
              <a:t>‹#›</a:t>
            </a:fld>
            <a:endParaRPr lang="en-US"/>
          </a:p>
        </p:txBody>
      </p:sp>
    </p:spTree>
    <p:extLst>
      <p:ext uri="{BB962C8B-B14F-4D97-AF65-F5344CB8AC3E}">
        <p14:creationId xmlns:p14="http://schemas.microsoft.com/office/powerpoint/2010/main" val="111013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887B3-8962-433D-B47F-890D429E9000}" type="slidenum">
              <a:rPr lang="en-US" smtClean="0"/>
              <a:t>15</a:t>
            </a:fld>
            <a:endParaRPr lang="en-US"/>
          </a:p>
        </p:txBody>
      </p:sp>
    </p:spTree>
    <p:extLst>
      <p:ext uri="{BB962C8B-B14F-4D97-AF65-F5344CB8AC3E}">
        <p14:creationId xmlns:p14="http://schemas.microsoft.com/office/powerpoint/2010/main" val="250733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887B3-8962-433D-B47F-890D429E9000}" type="slidenum">
              <a:rPr lang="en-US" smtClean="0"/>
              <a:t>16</a:t>
            </a:fld>
            <a:endParaRPr lang="en-US"/>
          </a:p>
        </p:txBody>
      </p:sp>
    </p:spTree>
    <p:extLst>
      <p:ext uri="{BB962C8B-B14F-4D97-AF65-F5344CB8AC3E}">
        <p14:creationId xmlns:p14="http://schemas.microsoft.com/office/powerpoint/2010/main" val="292118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887B3-8962-433D-B47F-890D429E9000}" type="slidenum">
              <a:rPr lang="en-US" smtClean="0"/>
              <a:t>17</a:t>
            </a:fld>
            <a:endParaRPr lang="en-US"/>
          </a:p>
        </p:txBody>
      </p:sp>
    </p:spTree>
    <p:extLst>
      <p:ext uri="{BB962C8B-B14F-4D97-AF65-F5344CB8AC3E}">
        <p14:creationId xmlns:p14="http://schemas.microsoft.com/office/powerpoint/2010/main" val="341663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887B3-8962-433D-B47F-890D429E9000}" type="slidenum">
              <a:rPr lang="en-US" smtClean="0"/>
              <a:t>18</a:t>
            </a:fld>
            <a:endParaRPr lang="en-US"/>
          </a:p>
        </p:txBody>
      </p:sp>
    </p:spTree>
    <p:extLst>
      <p:ext uri="{BB962C8B-B14F-4D97-AF65-F5344CB8AC3E}">
        <p14:creationId xmlns:p14="http://schemas.microsoft.com/office/powerpoint/2010/main" val="144861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887B3-8962-433D-B47F-890D429E9000}" type="slidenum">
              <a:rPr lang="en-US" smtClean="0"/>
              <a:t>19</a:t>
            </a:fld>
            <a:endParaRPr lang="en-US"/>
          </a:p>
        </p:txBody>
      </p:sp>
    </p:spTree>
    <p:extLst>
      <p:ext uri="{BB962C8B-B14F-4D97-AF65-F5344CB8AC3E}">
        <p14:creationId xmlns:p14="http://schemas.microsoft.com/office/powerpoint/2010/main" val="226899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887B3-8962-433D-B47F-890D429E9000}" type="slidenum">
              <a:rPr lang="en-US" smtClean="0"/>
              <a:t>20</a:t>
            </a:fld>
            <a:endParaRPr lang="en-US"/>
          </a:p>
        </p:txBody>
      </p:sp>
    </p:spTree>
    <p:extLst>
      <p:ext uri="{BB962C8B-B14F-4D97-AF65-F5344CB8AC3E}">
        <p14:creationId xmlns:p14="http://schemas.microsoft.com/office/powerpoint/2010/main" val="3974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4543E5-7490-4FE7-ADC8-B95779BB920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203927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543E5-7490-4FE7-ADC8-B95779BB920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155613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543E5-7490-4FE7-ADC8-B95779BB920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377752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543E5-7490-4FE7-ADC8-B95779BB920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420400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4543E5-7490-4FE7-ADC8-B95779BB920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335766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4543E5-7490-4FE7-ADC8-B95779BB920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226181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4543E5-7490-4FE7-ADC8-B95779BB9207}"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342167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4543E5-7490-4FE7-ADC8-B95779BB9207}"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414320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543E5-7490-4FE7-ADC8-B95779BB9207}"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122600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4543E5-7490-4FE7-ADC8-B95779BB920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231909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4543E5-7490-4FE7-ADC8-B95779BB920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58C28-F61C-47C3-A38A-A723E58539DB}" type="slidenum">
              <a:rPr lang="en-US" smtClean="0"/>
              <a:t>‹#›</a:t>
            </a:fld>
            <a:endParaRPr lang="en-US"/>
          </a:p>
        </p:txBody>
      </p:sp>
    </p:spTree>
    <p:extLst>
      <p:ext uri="{BB962C8B-B14F-4D97-AF65-F5344CB8AC3E}">
        <p14:creationId xmlns:p14="http://schemas.microsoft.com/office/powerpoint/2010/main" val="303733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543E5-7490-4FE7-ADC8-B95779BB9207}"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58C28-F61C-47C3-A38A-A723E58539DB}" type="slidenum">
              <a:rPr lang="en-US" smtClean="0"/>
              <a:t>‹#›</a:t>
            </a:fld>
            <a:endParaRPr lang="en-US"/>
          </a:p>
        </p:txBody>
      </p:sp>
    </p:spTree>
    <p:extLst>
      <p:ext uri="{BB962C8B-B14F-4D97-AF65-F5344CB8AC3E}">
        <p14:creationId xmlns:p14="http://schemas.microsoft.com/office/powerpoint/2010/main" val="3757887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neumanm@pennmedicine.upenn.edu"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researchservices.upenn.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d.upenn.edu/mdresearchopp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urf.upenn.edu/research/find-mentor/research-opportunity-director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stepup.uphs.upenn.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hyperlink" Target="mailto:francia.portacio@pennmedicine.upenn.edu" TargetMode="External"/><Relationship Id="rId2" Type="http://schemas.openxmlformats.org/officeDocument/2006/relationships/hyperlink" Target="mailto:neumanm@pennmedicine.upenn.edu"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med.upenn.edu/mdresearchop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icp.hms.harvard.edu/sites/default/files/files/2015/Mentoring/ResourcesForMentees/Zerzan%20Making%20the%20Most%20of%20Mentors%20A%20guide%20for%20mentees.pdf"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A0513-2B94-45E3-8CD6-E64308DB97D3}"/>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Layer>
                </a14:imgProps>
              </a:ext>
            </a:extLst>
          </a:blip>
          <a:srcRect t="20886" r="-1"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B0E7849C-A73A-4F1A-8130-4C41D841A448}"/>
              </a:ext>
            </a:extLst>
          </p:cNvPr>
          <p:cNvSpPr>
            <a:spLocks noGrp="1"/>
          </p:cNvSpPr>
          <p:nvPr>
            <p:ph type="ctrTitle"/>
          </p:nvPr>
        </p:nvSpPr>
        <p:spPr>
          <a:xfrm>
            <a:off x="415080" y="409553"/>
            <a:ext cx="2805547" cy="3603889"/>
          </a:xfrm>
        </p:spPr>
        <p:txBody>
          <a:bodyPr anchor="b">
            <a:noAutofit/>
          </a:bodyPr>
          <a:lstStyle/>
          <a:p>
            <a:r>
              <a:rPr lang="en-US" sz="4000" dirty="0"/>
              <a:t>Intro to Research at Penn Part II:</a:t>
            </a:r>
            <a:br>
              <a:rPr lang="en-US" sz="4000" dirty="0"/>
            </a:br>
            <a:r>
              <a:rPr lang="en-US" sz="4000" dirty="0"/>
              <a:t>Finding Mentors &amp; Projects</a:t>
            </a:r>
          </a:p>
        </p:txBody>
      </p:sp>
      <p:sp>
        <p:nvSpPr>
          <p:cNvPr id="3" name="Subtitle 2">
            <a:extLst>
              <a:ext uri="{FF2B5EF4-FFF2-40B4-BE49-F238E27FC236}">
                <a16:creationId xmlns:a16="http://schemas.microsoft.com/office/drawing/2014/main" id="{51BD5386-8091-43AE-B400-054367089E9F}"/>
              </a:ext>
            </a:extLst>
          </p:cNvPr>
          <p:cNvSpPr>
            <a:spLocks noGrp="1"/>
          </p:cNvSpPr>
          <p:nvPr>
            <p:ph type="subTitle" idx="1"/>
          </p:nvPr>
        </p:nvSpPr>
        <p:spPr>
          <a:xfrm>
            <a:off x="536169" y="4346238"/>
            <a:ext cx="2439787" cy="1208141"/>
          </a:xfrm>
        </p:spPr>
        <p:txBody>
          <a:bodyPr>
            <a:normAutofit fontScale="77500" lnSpcReduction="20000"/>
          </a:bodyPr>
          <a:lstStyle/>
          <a:p>
            <a:pPr>
              <a:lnSpc>
                <a:spcPct val="100000"/>
              </a:lnSpc>
            </a:pPr>
            <a:r>
              <a:rPr lang="en-US" sz="1400" dirty="0"/>
              <a:t>Mark Neuman, MD, MSc</a:t>
            </a:r>
          </a:p>
          <a:p>
            <a:pPr>
              <a:lnSpc>
                <a:spcPct val="100000"/>
              </a:lnSpc>
            </a:pPr>
            <a:r>
              <a:rPr lang="en-US" sz="1400" dirty="0"/>
              <a:t>Associate Faculty Director of Medical Student Scholarship and </a:t>
            </a:r>
            <a:r>
              <a:rPr lang="en-US" sz="1400" dirty="0" smtClean="0"/>
              <a:t>Research</a:t>
            </a:r>
          </a:p>
          <a:p>
            <a:pPr>
              <a:lnSpc>
                <a:spcPct val="100000"/>
              </a:lnSpc>
            </a:pPr>
            <a:r>
              <a:rPr lang="en-US" sz="1400" dirty="0" smtClean="0">
                <a:hlinkClick r:id="rId4"/>
              </a:rPr>
              <a:t>neumanm@pennmedicine.upenn.edu</a:t>
            </a:r>
            <a:r>
              <a:rPr lang="en-US" sz="1400" dirty="0" smtClean="0"/>
              <a:t> </a:t>
            </a:r>
          </a:p>
        </p:txBody>
      </p:sp>
      <p:pic>
        <p:nvPicPr>
          <p:cNvPr id="8" name="Picture 7" descr="Logo, company name&#10;&#10;Description automatically generated">
            <a:extLst>
              <a:ext uri="{FF2B5EF4-FFF2-40B4-BE49-F238E27FC236}">
                <a16:creationId xmlns:a16="http://schemas.microsoft.com/office/drawing/2014/main" id="{242A564A-C4BF-42E4-8901-B56347C157DD}"/>
              </a:ext>
            </a:extLst>
          </p:cNvPr>
          <p:cNvPicPr>
            <a:picLocks noChangeAspect="1"/>
          </p:cNvPicPr>
          <p:nvPr/>
        </p:nvPicPr>
        <p:blipFill>
          <a:blip r:embed="rId5"/>
          <a:stretch>
            <a:fillRect/>
          </a:stretch>
        </p:blipFill>
        <p:spPr>
          <a:xfrm>
            <a:off x="477980" y="5695026"/>
            <a:ext cx="2147645" cy="766296"/>
          </a:xfrm>
          <a:prstGeom prst="rect">
            <a:avLst/>
          </a:prstGeom>
        </p:spPr>
      </p:pic>
    </p:spTree>
    <p:extLst>
      <p:ext uri="{BB962C8B-B14F-4D97-AF65-F5344CB8AC3E}">
        <p14:creationId xmlns:p14="http://schemas.microsoft.com/office/powerpoint/2010/main" val="3943756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 student research at PSOM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Multiple routes; depends on location of work (on campus vs elsewhere)</a:t>
            </a:r>
          </a:p>
          <a:p>
            <a:r>
              <a:rPr lang="en-US" dirty="0" smtClean="0"/>
              <a:t>Mentor’s grants/discretionary funds</a:t>
            </a:r>
            <a:endParaRPr lang="en-US" dirty="0"/>
          </a:p>
          <a:p>
            <a:r>
              <a:rPr lang="en-US" dirty="0" smtClean="0"/>
              <a:t>Extramural federal or foundation </a:t>
            </a:r>
          </a:p>
          <a:p>
            <a:r>
              <a:rPr lang="en-US" dirty="0" smtClean="0"/>
              <a:t>On-campus fellowships or recurring programs through departments, centers, or school offices</a:t>
            </a:r>
          </a:p>
          <a:p>
            <a:endParaRPr lang="en-US" dirty="0"/>
          </a:p>
          <a:p>
            <a:r>
              <a:rPr lang="en-US" dirty="0" smtClean="0"/>
              <a:t>Application timelines, duration of support, funding level vary</a:t>
            </a:r>
          </a:p>
          <a:p>
            <a:r>
              <a:rPr lang="en-US" dirty="0" smtClean="0"/>
              <a:t>For applications made to the university by an external organization (NIH, foundation) on the applicant’s behalf, Penn’s Office of Research Services is the institution’s official representative in most instances (</a:t>
            </a:r>
            <a:r>
              <a:rPr lang="en-US" dirty="0">
                <a:hlinkClick r:id="rId2"/>
              </a:rPr>
              <a:t>https://researchservices.upenn.edu</a:t>
            </a:r>
            <a:r>
              <a:rPr lang="en-US" dirty="0" smtClean="0">
                <a:hlinkClick r:id="rId2"/>
              </a:rPr>
              <a:t>/</a:t>
            </a:r>
            <a:r>
              <a:rPr lang="en-US" dirty="0" smtClean="0"/>
              <a:t>)</a:t>
            </a:r>
            <a:endParaRPr lang="en-US" dirty="0"/>
          </a:p>
        </p:txBody>
      </p:sp>
    </p:spTree>
    <p:extLst>
      <p:ext uri="{BB962C8B-B14F-4D97-AF65-F5344CB8AC3E}">
        <p14:creationId xmlns:p14="http://schemas.microsoft.com/office/powerpoint/2010/main" val="131165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327" t="10030" r="18049" b="6275"/>
          <a:stretch/>
        </p:blipFill>
        <p:spPr>
          <a:xfrm>
            <a:off x="246431" y="1359801"/>
            <a:ext cx="6401128" cy="4592112"/>
          </a:xfrm>
          <a:prstGeom prst="rect">
            <a:avLst/>
          </a:prstGeom>
        </p:spPr>
      </p:pic>
      <p:sp>
        <p:nvSpPr>
          <p:cNvPr id="3" name="Content Placeholder 2">
            <a:extLst>
              <a:ext uri="{FF2B5EF4-FFF2-40B4-BE49-F238E27FC236}">
                <a16:creationId xmlns:a16="http://schemas.microsoft.com/office/drawing/2014/main" id="{9CDDEEE4-4B3E-4742-B8E1-A853E7CC67E6}"/>
              </a:ext>
            </a:extLst>
          </p:cNvPr>
          <p:cNvSpPr txBox="1">
            <a:spLocks/>
          </p:cNvSpPr>
          <p:nvPr/>
        </p:nvSpPr>
        <p:spPr>
          <a:xfrm>
            <a:off x="6981306" y="1359801"/>
            <a:ext cx="4964083" cy="435133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smtClean="0"/>
              <a:t>Summer/Short-term funding</a:t>
            </a:r>
          </a:p>
          <a:p>
            <a:pPr lvl="1">
              <a:lnSpc>
                <a:spcPct val="100000"/>
              </a:lnSpc>
            </a:pPr>
            <a:r>
              <a:rPr lang="en-US" sz="3200" dirty="0" smtClean="0"/>
              <a:t>93 </a:t>
            </a:r>
            <a:r>
              <a:rPr lang="en-US" sz="3200" dirty="0" err="1" smtClean="0"/>
              <a:t>opps</a:t>
            </a:r>
            <a:r>
              <a:rPr lang="en-US" sz="3200" dirty="0" smtClean="0"/>
              <a:t> (28 at Penn/65 external) </a:t>
            </a:r>
          </a:p>
          <a:p>
            <a:pPr lvl="1">
              <a:lnSpc>
                <a:spcPct val="100000"/>
              </a:lnSpc>
            </a:pPr>
            <a:r>
              <a:rPr lang="en-US" sz="3200" dirty="0" smtClean="0"/>
              <a:t>Apps due Dec – March</a:t>
            </a:r>
          </a:p>
          <a:p>
            <a:pPr lvl="1">
              <a:lnSpc>
                <a:spcPct val="100000"/>
              </a:lnSpc>
            </a:pPr>
            <a:r>
              <a:rPr lang="en-US" sz="3600" dirty="0" smtClean="0"/>
              <a:t>Stipend ranges: $1,000 - $6,000</a:t>
            </a:r>
          </a:p>
          <a:p>
            <a:pPr>
              <a:lnSpc>
                <a:spcPct val="100000"/>
              </a:lnSpc>
            </a:pPr>
            <a:r>
              <a:rPr lang="en-US" sz="4000" dirty="0" smtClean="0"/>
              <a:t>Year-out</a:t>
            </a:r>
          </a:p>
          <a:p>
            <a:pPr lvl="1">
              <a:lnSpc>
                <a:spcPct val="100000"/>
              </a:lnSpc>
            </a:pPr>
            <a:r>
              <a:rPr lang="en-US" sz="3200" dirty="0" smtClean="0"/>
              <a:t>34 </a:t>
            </a:r>
            <a:r>
              <a:rPr lang="en-US" sz="3200" dirty="0" err="1" smtClean="0"/>
              <a:t>opps</a:t>
            </a:r>
            <a:r>
              <a:rPr lang="en-US" sz="3200" dirty="0" smtClean="0"/>
              <a:t> total (15 at Penn/19 external) </a:t>
            </a:r>
          </a:p>
          <a:p>
            <a:pPr lvl="1">
              <a:lnSpc>
                <a:spcPct val="100000"/>
              </a:lnSpc>
            </a:pPr>
            <a:r>
              <a:rPr lang="en-US" sz="3200" dirty="0" smtClean="0"/>
              <a:t>Apps due Oct - May</a:t>
            </a:r>
          </a:p>
          <a:p>
            <a:pPr lvl="1">
              <a:lnSpc>
                <a:spcPct val="100000"/>
              </a:lnSpc>
            </a:pPr>
            <a:r>
              <a:rPr lang="en-US" sz="3200" dirty="0" smtClean="0"/>
              <a:t>Stipend ranges: $24,000 - $45,000</a:t>
            </a:r>
          </a:p>
          <a:p>
            <a:pPr>
              <a:lnSpc>
                <a:spcPct val="100000"/>
              </a:lnSpc>
            </a:pPr>
            <a:r>
              <a:rPr lang="en-US" sz="3600" dirty="0" smtClean="0"/>
              <a:t>URM</a:t>
            </a:r>
          </a:p>
          <a:p>
            <a:pPr lvl="1">
              <a:lnSpc>
                <a:spcPct val="100000"/>
              </a:lnSpc>
            </a:pPr>
            <a:r>
              <a:rPr lang="en-US" sz="3200" dirty="0" smtClean="0"/>
              <a:t>25 </a:t>
            </a:r>
            <a:r>
              <a:rPr lang="en-US" sz="3200" dirty="0" err="1" smtClean="0"/>
              <a:t>opps</a:t>
            </a:r>
            <a:r>
              <a:rPr lang="en-US" sz="3200" dirty="0" smtClean="0"/>
              <a:t> total (7 Penn/18 external) </a:t>
            </a:r>
          </a:p>
          <a:p>
            <a:pPr lvl="1">
              <a:lnSpc>
                <a:spcPct val="100000"/>
              </a:lnSpc>
            </a:pPr>
            <a:r>
              <a:rPr lang="en-US" sz="3200" dirty="0" smtClean="0"/>
              <a:t>Typical due dates: Jan - March </a:t>
            </a:r>
          </a:p>
          <a:p>
            <a:pPr lvl="1">
              <a:lnSpc>
                <a:spcPct val="100000"/>
              </a:lnSpc>
            </a:pPr>
            <a:r>
              <a:rPr lang="en-US" sz="3200" dirty="0" smtClean="0"/>
              <a:t>Comparable stipends vs other short-term/year out</a:t>
            </a:r>
          </a:p>
          <a:p>
            <a:pPr>
              <a:lnSpc>
                <a:spcPct val="100000"/>
              </a:lnSpc>
            </a:pPr>
            <a:endParaRPr lang="en-US" sz="4000" dirty="0"/>
          </a:p>
        </p:txBody>
      </p:sp>
      <p:sp>
        <p:nvSpPr>
          <p:cNvPr id="4" name="Rectangle 3"/>
          <p:cNvSpPr/>
          <p:nvPr/>
        </p:nvSpPr>
        <p:spPr>
          <a:xfrm>
            <a:off x="3010717" y="426320"/>
            <a:ext cx="6248121" cy="461665"/>
          </a:xfrm>
          <a:prstGeom prst="rect">
            <a:avLst/>
          </a:prstGeom>
        </p:spPr>
        <p:txBody>
          <a:bodyPr wrap="none">
            <a:spAutoFit/>
          </a:bodyPr>
          <a:lstStyle/>
          <a:p>
            <a:r>
              <a:rPr lang="en-US" sz="2400" dirty="0">
                <a:hlinkClick r:id="rId3"/>
              </a:rPr>
              <a:t>https://www.med.upenn.edu/mdresearchopps</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51661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155" y="436377"/>
            <a:ext cx="10884310" cy="461665"/>
          </a:xfrm>
          <a:prstGeom prst="rect">
            <a:avLst/>
          </a:prstGeom>
        </p:spPr>
        <p:txBody>
          <a:bodyPr wrap="square">
            <a:spAutoFit/>
          </a:bodyPr>
          <a:lstStyle/>
          <a:p>
            <a:r>
              <a:rPr lang="en-US" sz="2400" dirty="0">
                <a:hlinkClick r:id="rId2"/>
              </a:rPr>
              <a:t>https://www.curf.upenn.edu/research/find-mentor/research-opportunity-directory</a:t>
            </a:r>
            <a:r>
              <a:rPr lang="en-US" sz="2400" dirty="0"/>
              <a:t> </a:t>
            </a:r>
          </a:p>
        </p:txBody>
      </p:sp>
      <p:pic>
        <p:nvPicPr>
          <p:cNvPr id="3" name="Picture 2"/>
          <p:cNvPicPr>
            <a:picLocks noChangeAspect="1"/>
          </p:cNvPicPr>
          <p:nvPr/>
        </p:nvPicPr>
        <p:blipFill rotWithShape="1">
          <a:blip r:embed="rId3"/>
          <a:srcRect t="9780" r="1491" b="9293"/>
          <a:stretch/>
        </p:blipFill>
        <p:spPr>
          <a:xfrm>
            <a:off x="870155" y="1114426"/>
            <a:ext cx="10574134" cy="4886324"/>
          </a:xfrm>
          <a:prstGeom prst="rect">
            <a:avLst/>
          </a:prstGeom>
        </p:spPr>
      </p:pic>
    </p:spTree>
    <p:extLst>
      <p:ext uri="{BB962C8B-B14F-4D97-AF65-F5344CB8AC3E}">
        <p14:creationId xmlns:p14="http://schemas.microsoft.com/office/powerpoint/2010/main" val="303965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514" r="1422" b="6501"/>
          <a:stretch/>
        </p:blipFill>
        <p:spPr>
          <a:xfrm>
            <a:off x="279563" y="235974"/>
            <a:ext cx="5948925" cy="2816942"/>
          </a:xfrm>
          <a:prstGeom prst="rect">
            <a:avLst/>
          </a:prstGeom>
          <a:ln>
            <a:solidFill>
              <a:schemeClr val="tx1"/>
            </a:solidFill>
          </a:ln>
        </p:spPr>
      </p:pic>
      <p:pic>
        <p:nvPicPr>
          <p:cNvPr id="3" name="Picture 2"/>
          <p:cNvPicPr>
            <a:picLocks noChangeAspect="1"/>
          </p:cNvPicPr>
          <p:nvPr/>
        </p:nvPicPr>
        <p:blipFill rotWithShape="1">
          <a:blip r:embed="rId3"/>
          <a:srcRect l="14472" t="9392" r="16104" b="15661"/>
          <a:stretch/>
        </p:blipFill>
        <p:spPr>
          <a:xfrm>
            <a:off x="5203475" y="2610464"/>
            <a:ext cx="6447752" cy="3915402"/>
          </a:xfrm>
          <a:prstGeom prst="rect">
            <a:avLst/>
          </a:prstGeom>
          <a:ln>
            <a:solidFill>
              <a:schemeClr val="tx1"/>
            </a:solidFill>
          </a:ln>
        </p:spPr>
      </p:pic>
      <p:sp>
        <p:nvSpPr>
          <p:cNvPr id="4" name="TextBox 3"/>
          <p:cNvSpPr txBox="1"/>
          <p:nvPr/>
        </p:nvSpPr>
        <p:spPr>
          <a:xfrm>
            <a:off x="6726264" y="526942"/>
            <a:ext cx="4924963" cy="523220"/>
          </a:xfrm>
          <a:prstGeom prst="rect">
            <a:avLst/>
          </a:prstGeom>
          <a:noFill/>
        </p:spPr>
        <p:txBody>
          <a:bodyPr wrap="square" rtlCol="0">
            <a:spAutoFit/>
          </a:bodyPr>
          <a:lstStyle/>
          <a:p>
            <a:r>
              <a:rPr lang="en-US" sz="2800" dirty="0">
                <a:hlinkClick r:id="rId4"/>
              </a:rPr>
              <a:t>https://stepup.uphs.upenn.edu</a:t>
            </a:r>
            <a:r>
              <a:rPr lang="en-US" sz="2800" dirty="0" smtClean="0">
                <a:hlinkClick r:id="rId4"/>
              </a:rPr>
              <a:t>/</a:t>
            </a:r>
            <a:r>
              <a:rPr lang="en-US" sz="2800" dirty="0" smtClean="0"/>
              <a:t> </a:t>
            </a:r>
            <a:endParaRPr lang="en-US" sz="2800" dirty="0"/>
          </a:p>
        </p:txBody>
      </p:sp>
    </p:spTree>
    <p:extLst>
      <p:ext uri="{BB962C8B-B14F-4D97-AF65-F5344CB8AC3E}">
        <p14:creationId xmlns:p14="http://schemas.microsoft.com/office/powerpoint/2010/main" val="34629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fontScale="90000"/>
          </a:bodyPr>
          <a:lstStyle/>
          <a:p>
            <a:r>
              <a:rPr lang="en-US" dirty="0" smtClean="0"/>
              <a:t>Discussion</a:t>
            </a:r>
            <a:endParaRPr lang="en-US" dirty="0"/>
          </a:p>
        </p:txBody>
      </p:sp>
      <p:sp>
        <p:nvSpPr>
          <p:cNvPr id="3" name="Content Placeholder 2"/>
          <p:cNvSpPr>
            <a:spLocks noGrp="1"/>
          </p:cNvSpPr>
          <p:nvPr>
            <p:ph idx="1"/>
          </p:nvPr>
        </p:nvSpPr>
        <p:spPr>
          <a:xfrm>
            <a:off x="838200" y="1064030"/>
            <a:ext cx="10515600" cy="5112934"/>
          </a:xfrm>
        </p:spPr>
        <p:txBody>
          <a:bodyPr>
            <a:normAutofit lnSpcReduction="10000"/>
          </a:bodyPr>
          <a:lstStyle/>
          <a:p>
            <a:r>
              <a:rPr lang="en-US" dirty="0" smtClean="0"/>
              <a:t>Panelists</a:t>
            </a:r>
          </a:p>
          <a:p>
            <a:pPr lvl="1"/>
            <a:r>
              <a:rPr lang="en-US" dirty="0" smtClean="0"/>
              <a:t>Nate </a:t>
            </a:r>
            <a:r>
              <a:rPr lang="en-US" dirty="0" err="1" smtClean="0"/>
              <a:t>McLauchlan</a:t>
            </a:r>
            <a:r>
              <a:rPr lang="en-US" dirty="0" smtClean="0"/>
              <a:t> (MS2)</a:t>
            </a:r>
          </a:p>
          <a:p>
            <a:pPr lvl="1"/>
            <a:r>
              <a:rPr lang="en-US" dirty="0" smtClean="0"/>
              <a:t>Tim Cox (MS4)</a:t>
            </a:r>
          </a:p>
          <a:p>
            <a:pPr lvl="1"/>
            <a:r>
              <a:rPr lang="en-US" dirty="0" smtClean="0"/>
              <a:t>Sarah Landau (MS4)</a:t>
            </a:r>
          </a:p>
          <a:p>
            <a:pPr lvl="1"/>
            <a:r>
              <a:rPr lang="en-US" dirty="0" smtClean="0"/>
              <a:t>Clara Warden (MS4)</a:t>
            </a:r>
          </a:p>
          <a:p>
            <a:pPr lvl="1"/>
            <a:r>
              <a:rPr lang="en-US" dirty="0" smtClean="0"/>
              <a:t>Katie Auriemma </a:t>
            </a:r>
            <a:r>
              <a:rPr lang="en-US" dirty="0"/>
              <a:t>(PSOM class of </a:t>
            </a:r>
            <a:r>
              <a:rPr lang="en-US" dirty="0" smtClean="0"/>
              <a:t>2014; Pulmonary/CCM Fellow)</a:t>
            </a:r>
          </a:p>
          <a:p>
            <a:r>
              <a:rPr lang="en-US" dirty="0" smtClean="0"/>
              <a:t>Discussants</a:t>
            </a:r>
          </a:p>
          <a:p>
            <a:pPr lvl="1"/>
            <a:r>
              <a:rPr lang="en-US" dirty="0" smtClean="0"/>
              <a:t>Horace </a:t>
            </a:r>
            <a:r>
              <a:rPr lang="en-US" dirty="0" err="1" smtClean="0"/>
              <a:t>DeLisser</a:t>
            </a:r>
            <a:r>
              <a:rPr lang="en-US" dirty="0" smtClean="0"/>
              <a:t>, MD, Associate Professor of Medicine and Associate </a:t>
            </a:r>
            <a:r>
              <a:rPr lang="en-US" dirty="0"/>
              <a:t>Dean for Diversity &amp; </a:t>
            </a:r>
            <a:r>
              <a:rPr lang="en-US" dirty="0" smtClean="0"/>
              <a:t>Inclusion </a:t>
            </a:r>
            <a:r>
              <a:rPr lang="en-US" dirty="0"/>
              <a:t>in Undergraduate Medical Education</a:t>
            </a:r>
            <a:endParaRPr lang="en-US" dirty="0" smtClean="0"/>
          </a:p>
          <a:p>
            <a:pPr lvl="2"/>
            <a:r>
              <a:rPr lang="en-US" dirty="0" smtClean="0"/>
              <a:t>Program Director, </a:t>
            </a:r>
            <a:r>
              <a:rPr lang="en-US" dirty="0"/>
              <a:t>NHLBI Short Term Grant for African-American, Hispanic/Latino, and/or Native American Students </a:t>
            </a:r>
          </a:p>
          <a:p>
            <a:pPr lvl="1"/>
            <a:r>
              <a:rPr lang="en-US" dirty="0" smtClean="0"/>
              <a:t>Joshua Baker, MD, MSCE, Associate Professor of Medicine</a:t>
            </a:r>
          </a:p>
          <a:p>
            <a:pPr lvl="2"/>
            <a:r>
              <a:rPr lang="en-US" dirty="0" smtClean="0"/>
              <a:t>Director </a:t>
            </a:r>
            <a:r>
              <a:rPr lang="en-US" dirty="0"/>
              <a:t>Center For Clinical Epidemiology and Biostatistics </a:t>
            </a:r>
            <a:r>
              <a:rPr lang="en-US" dirty="0" err="1"/>
              <a:t>Stolley</a:t>
            </a:r>
            <a:r>
              <a:rPr lang="en-US" dirty="0"/>
              <a:t> Summer Research Fellowship at Penn</a:t>
            </a:r>
          </a:p>
          <a:p>
            <a:pPr lvl="1"/>
            <a:endParaRPr lang="en-US" dirty="0" smtClean="0"/>
          </a:p>
        </p:txBody>
      </p:sp>
    </p:spTree>
    <p:extLst>
      <p:ext uri="{BB962C8B-B14F-4D97-AF65-F5344CB8AC3E}">
        <p14:creationId xmlns:p14="http://schemas.microsoft.com/office/powerpoint/2010/main" val="36303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3A9-908B-403F-AA4B-82ACB1BEC364}"/>
              </a:ext>
            </a:extLst>
          </p:cNvPr>
          <p:cNvSpPr>
            <a:spLocks noGrp="1"/>
          </p:cNvSpPr>
          <p:nvPr>
            <p:ph type="title"/>
          </p:nvPr>
        </p:nvSpPr>
        <p:spPr/>
        <p:txBody>
          <a:bodyPr/>
          <a:lstStyle/>
          <a:p>
            <a:r>
              <a:rPr lang="en-US" dirty="0"/>
              <a:t>Nate </a:t>
            </a:r>
            <a:r>
              <a:rPr lang="en-US" dirty="0" err="1"/>
              <a:t>McLauchlan</a:t>
            </a:r>
            <a:r>
              <a:rPr lang="en-US" dirty="0"/>
              <a:t> (MS2)</a:t>
            </a:r>
          </a:p>
        </p:txBody>
      </p:sp>
      <p:sp>
        <p:nvSpPr>
          <p:cNvPr id="3" name="Content Placeholder 2">
            <a:extLst>
              <a:ext uri="{FF2B5EF4-FFF2-40B4-BE49-F238E27FC236}">
                <a16:creationId xmlns:a16="http://schemas.microsoft.com/office/drawing/2014/main" id="{9CDDEEE4-4B3E-4742-B8E1-A853E7CC67E6}"/>
              </a:ext>
            </a:extLst>
          </p:cNvPr>
          <p:cNvSpPr>
            <a:spLocks noGrp="1"/>
          </p:cNvSpPr>
          <p:nvPr>
            <p:ph idx="1"/>
          </p:nvPr>
        </p:nvSpPr>
        <p:spPr>
          <a:xfrm>
            <a:off x="3817856" y="2478024"/>
            <a:ext cx="7465840" cy="3694176"/>
          </a:xfrm>
        </p:spPr>
        <p:txBody>
          <a:bodyPr>
            <a:normAutofit/>
          </a:bodyPr>
          <a:lstStyle/>
          <a:p>
            <a:pPr>
              <a:spcAft>
                <a:spcPts val="600"/>
              </a:spcAft>
            </a:pPr>
            <a:r>
              <a:rPr lang="en-US" dirty="0"/>
              <a:t>Nate is currently working with Dr. Jeremy Cannon on surgical management of traumatic hemothorax.</a:t>
            </a:r>
          </a:p>
        </p:txBody>
      </p:sp>
      <p:pic>
        <p:nvPicPr>
          <p:cNvPr id="6" name="Picture 5" descr="A person wearing a blue shirt&#10;&#10;Description automatically generated with medium confidence">
            <a:extLst>
              <a:ext uri="{FF2B5EF4-FFF2-40B4-BE49-F238E27FC236}">
                <a16:creationId xmlns:a16="http://schemas.microsoft.com/office/drawing/2014/main" id="{8CC151AD-538E-4346-8BE4-BB88C8414FB7}"/>
              </a:ext>
            </a:extLst>
          </p:cNvPr>
          <p:cNvPicPr>
            <a:picLocks noChangeAspect="1"/>
          </p:cNvPicPr>
          <p:nvPr/>
        </p:nvPicPr>
        <p:blipFill rotWithShape="1">
          <a:blip r:embed="rId3">
            <a:extLst>
              <a:ext uri="{28A0092B-C50C-407E-A947-70E740481C1C}">
                <a14:useLocalDpi xmlns:a14="http://schemas.microsoft.com/office/drawing/2010/main" val="0"/>
              </a:ext>
            </a:extLst>
          </a:blip>
          <a:srcRect t="4616"/>
          <a:stretch/>
        </p:blipFill>
        <p:spPr>
          <a:xfrm>
            <a:off x="838200" y="2369169"/>
            <a:ext cx="2336858" cy="3124751"/>
          </a:xfrm>
          <a:prstGeom prst="rect">
            <a:avLst/>
          </a:prstGeom>
        </p:spPr>
      </p:pic>
    </p:spTree>
    <p:extLst>
      <p:ext uri="{BB962C8B-B14F-4D97-AF65-F5344CB8AC3E}">
        <p14:creationId xmlns:p14="http://schemas.microsoft.com/office/powerpoint/2010/main" val="372896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3A9-908B-403F-AA4B-82ACB1BEC364}"/>
              </a:ext>
            </a:extLst>
          </p:cNvPr>
          <p:cNvSpPr>
            <a:spLocks noGrp="1"/>
          </p:cNvSpPr>
          <p:nvPr>
            <p:ph type="title"/>
          </p:nvPr>
        </p:nvSpPr>
        <p:spPr/>
        <p:txBody>
          <a:bodyPr/>
          <a:lstStyle/>
          <a:p>
            <a:r>
              <a:rPr lang="en-US" dirty="0" smtClean="0"/>
              <a:t>Tim </a:t>
            </a:r>
            <a:r>
              <a:rPr lang="en-US" dirty="0"/>
              <a:t>Cox (</a:t>
            </a:r>
            <a:r>
              <a:rPr lang="en-US" dirty="0" smtClean="0"/>
              <a:t>MS4)</a:t>
            </a:r>
            <a:endParaRPr lang="en-US" dirty="0"/>
          </a:p>
        </p:txBody>
      </p:sp>
      <p:sp>
        <p:nvSpPr>
          <p:cNvPr id="3" name="Content Placeholder 2">
            <a:extLst>
              <a:ext uri="{FF2B5EF4-FFF2-40B4-BE49-F238E27FC236}">
                <a16:creationId xmlns:a16="http://schemas.microsoft.com/office/drawing/2014/main" id="{9CDDEEE4-4B3E-4742-B8E1-A853E7CC67E6}"/>
              </a:ext>
            </a:extLst>
          </p:cNvPr>
          <p:cNvSpPr>
            <a:spLocks noGrp="1"/>
          </p:cNvSpPr>
          <p:nvPr>
            <p:ph idx="1"/>
          </p:nvPr>
        </p:nvSpPr>
        <p:spPr>
          <a:xfrm>
            <a:off x="3817856" y="2478024"/>
            <a:ext cx="7465840" cy="3694176"/>
          </a:xfrm>
        </p:spPr>
        <p:txBody>
          <a:bodyPr>
            <a:normAutofit/>
          </a:bodyPr>
          <a:lstStyle/>
          <a:p>
            <a:pPr>
              <a:spcAft>
                <a:spcPts val="600"/>
              </a:spcAft>
            </a:pPr>
            <a:r>
              <a:rPr lang="en-US" dirty="0" smtClean="0"/>
              <a:t>MD/PhD; applied into PhD program after matriculation</a:t>
            </a:r>
          </a:p>
          <a:p>
            <a:pPr>
              <a:spcAft>
                <a:spcPts val="600"/>
              </a:spcAft>
            </a:pPr>
            <a:r>
              <a:rPr lang="en-US" smtClean="0"/>
              <a:t>Tim </a:t>
            </a:r>
            <a:r>
              <a:rPr lang="en-US" dirty="0"/>
              <a:t>worked with PI’s, Dr. Virginia Lee and Dr. Christoph </a:t>
            </a:r>
            <a:r>
              <a:rPr lang="en-US" dirty="0" err="1"/>
              <a:t>Thaiss</a:t>
            </a:r>
            <a:r>
              <a:rPr lang="en-US" dirty="0"/>
              <a:t>, investigating aging-microbiome and neurodegeneration-metabolism interactions. </a:t>
            </a:r>
          </a:p>
        </p:txBody>
      </p:sp>
      <p:pic>
        <p:nvPicPr>
          <p:cNvPr id="6" name="Picture 5" descr="A person wearing a hat&#10;&#10;Description automatically generated with low confidence">
            <a:extLst>
              <a:ext uri="{FF2B5EF4-FFF2-40B4-BE49-F238E27FC236}">
                <a16:creationId xmlns:a16="http://schemas.microsoft.com/office/drawing/2014/main" id="{C9FB1166-FB82-45F3-B02D-8D4D80D57471}"/>
              </a:ext>
            </a:extLst>
          </p:cNvPr>
          <p:cNvPicPr>
            <a:picLocks noChangeAspect="1"/>
          </p:cNvPicPr>
          <p:nvPr/>
        </p:nvPicPr>
        <p:blipFill rotWithShape="1">
          <a:blip r:embed="rId3"/>
          <a:srcRect l="14999" t="34306" r="8889"/>
          <a:stretch/>
        </p:blipFill>
        <p:spPr>
          <a:xfrm>
            <a:off x="714895" y="2390940"/>
            <a:ext cx="2702854" cy="3110583"/>
          </a:xfrm>
          <a:prstGeom prst="rect">
            <a:avLst/>
          </a:prstGeom>
        </p:spPr>
      </p:pic>
    </p:spTree>
    <p:extLst>
      <p:ext uri="{BB962C8B-B14F-4D97-AF65-F5344CB8AC3E}">
        <p14:creationId xmlns:p14="http://schemas.microsoft.com/office/powerpoint/2010/main" val="150399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3A9-908B-403F-AA4B-82ACB1BEC364}"/>
              </a:ext>
            </a:extLst>
          </p:cNvPr>
          <p:cNvSpPr>
            <a:spLocks noGrp="1"/>
          </p:cNvSpPr>
          <p:nvPr>
            <p:ph type="title"/>
          </p:nvPr>
        </p:nvSpPr>
        <p:spPr/>
        <p:txBody>
          <a:bodyPr/>
          <a:lstStyle/>
          <a:p>
            <a:r>
              <a:rPr lang="en-US" dirty="0"/>
              <a:t>Sarah Landau (MS4)</a:t>
            </a:r>
          </a:p>
        </p:txBody>
      </p:sp>
      <p:sp>
        <p:nvSpPr>
          <p:cNvPr id="3" name="Content Placeholder 2">
            <a:extLst>
              <a:ext uri="{FF2B5EF4-FFF2-40B4-BE49-F238E27FC236}">
                <a16:creationId xmlns:a16="http://schemas.microsoft.com/office/drawing/2014/main" id="{9CDDEEE4-4B3E-4742-B8E1-A853E7CC67E6}"/>
              </a:ext>
            </a:extLst>
          </p:cNvPr>
          <p:cNvSpPr>
            <a:spLocks noGrp="1"/>
          </p:cNvSpPr>
          <p:nvPr>
            <p:ph idx="1"/>
          </p:nvPr>
        </p:nvSpPr>
        <p:spPr>
          <a:xfrm>
            <a:off x="3817856" y="2478024"/>
            <a:ext cx="7465840" cy="3694176"/>
          </a:xfrm>
        </p:spPr>
        <p:txBody>
          <a:bodyPr>
            <a:normAutofit/>
          </a:bodyPr>
          <a:lstStyle/>
          <a:p>
            <a:pPr>
              <a:spcAft>
                <a:spcPts val="600"/>
              </a:spcAft>
            </a:pPr>
            <a:r>
              <a:rPr lang="en-US" dirty="0"/>
              <a:t>Over the past 3 years, Sarah has been working with Dr. Rachel </a:t>
            </a:r>
            <a:r>
              <a:rPr lang="en-US" dirty="0" err="1"/>
              <a:t>Kelz</a:t>
            </a:r>
            <a:r>
              <a:rPr lang="en-US" dirty="0"/>
              <a:t> and the Center for Surgery and Health Economics conducting various research projects focused on health services, surgical outcomes, and surgical education. </a:t>
            </a:r>
          </a:p>
        </p:txBody>
      </p:sp>
      <p:pic>
        <p:nvPicPr>
          <p:cNvPr id="5" name="Picture 4" descr="A person smiling for the camera&#10;&#10;Description automatically generated with low confidence">
            <a:extLst>
              <a:ext uri="{FF2B5EF4-FFF2-40B4-BE49-F238E27FC236}">
                <a16:creationId xmlns:a16="http://schemas.microsoft.com/office/drawing/2014/main" id="{662F77CC-B01B-49B6-B637-2109EB8A41D7}"/>
              </a:ext>
            </a:extLst>
          </p:cNvPr>
          <p:cNvPicPr>
            <a:picLocks noChangeAspect="1"/>
          </p:cNvPicPr>
          <p:nvPr/>
        </p:nvPicPr>
        <p:blipFill rotWithShape="1">
          <a:blip r:embed="rId3"/>
          <a:srcRect t="11007"/>
          <a:stretch/>
        </p:blipFill>
        <p:spPr>
          <a:xfrm>
            <a:off x="908304" y="2460174"/>
            <a:ext cx="2286000" cy="2848141"/>
          </a:xfrm>
          <a:prstGeom prst="rect">
            <a:avLst/>
          </a:prstGeom>
        </p:spPr>
      </p:pic>
    </p:spTree>
    <p:extLst>
      <p:ext uri="{BB962C8B-B14F-4D97-AF65-F5344CB8AC3E}">
        <p14:creationId xmlns:p14="http://schemas.microsoft.com/office/powerpoint/2010/main" val="329293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3A9-908B-403F-AA4B-82ACB1BEC364}"/>
              </a:ext>
            </a:extLst>
          </p:cNvPr>
          <p:cNvSpPr>
            <a:spLocks noGrp="1"/>
          </p:cNvSpPr>
          <p:nvPr>
            <p:ph type="title"/>
          </p:nvPr>
        </p:nvSpPr>
        <p:spPr/>
        <p:txBody>
          <a:bodyPr/>
          <a:lstStyle/>
          <a:p>
            <a:r>
              <a:rPr lang="en-US" dirty="0"/>
              <a:t>Clara Warden(MS4)</a:t>
            </a:r>
          </a:p>
        </p:txBody>
      </p:sp>
      <p:sp>
        <p:nvSpPr>
          <p:cNvPr id="3" name="Content Placeholder 2">
            <a:extLst>
              <a:ext uri="{FF2B5EF4-FFF2-40B4-BE49-F238E27FC236}">
                <a16:creationId xmlns:a16="http://schemas.microsoft.com/office/drawing/2014/main" id="{9CDDEEE4-4B3E-4742-B8E1-A853E7CC67E6}"/>
              </a:ext>
            </a:extLst>
          </p:cNvPr>
          <p:cNvSpPr>
            <a:spLocks noGrp="1"/>
          </p:cNvSpPr>
          <p:nvPr>
            <p:ph idx="1"/>
          </p:nvPr>
        </p:nvSpPr>
        <p:spPr>
          <a:xfrm>
            <a:off x="4079108" y="2042604"/>
            <a:ext cx="7465840" cy="3694176"/>
          </a:xfrm>
        </p:spPr>
        <p:txBody>
          <a:bodyPr>
            <a:normAutofit/>
          </a:bodyPr>
          <a:lstStyle/>
          <a:p>
            <a:pPr>
              <a:spcAft>
                <a:spcPts val="600"/>
              </a:spcAft>
            </a:pPr>
            <a:r>
              <a:rPr lang="en-US" dirty="0"/>
              <a:t>During her MS1 summer, Clara worked with Dr. Jordan Swanson to examine the relationship between socioeconomic status and incidence of orofacial clefts. </a:t>
            </a:r>
          </a:p>
          <a:p>
            <a:pPr>
              <a:spcAft>
                <a:spcPts val="600"/>
              </a:spcAft>
            </a:pPr>
            <a:r>
              <a:rPr lang="en-US" dirty="0"/>
              <a:t>For her scholarly pursuit, Clara is looking forward to working with Dr. Dovie Watson to explore risk factors for poor HIV health outcomes among people living with HIV in Guatemala.</a:t>
            </a:r>
          </a:p>
        </p:txBody>
      </p:sp>
      <p:pic>
        <p:nvPicPr>
          <p:cNvPr id="6" name="Picture 5" descr="A person smiling for the camera&#10;&#10;Description automatically generated with medium confidence">
            <a:extLst>
              <a:ext uri="{FF2B5EF4-FFF2-40B4-BE49-F238E27FC236}">
                <a16:creationId xmlns:a16="http://schemas.microsoft.com/office/drawing/2014/main" id="{F7625CA4-7307-4FF9-B169-89645B15F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2054390"/>
            <a:ext cx="2666999" cy="3556438"/>
          </a:xfrm>
          <a:prstGeom prst="rect">
            <a:avLst/>
          </a:prstGeom>
        </p:spPr>
      </p:pic>
    </p:spTree>
    <p:extLst>
      <p:ext uri="{BB962C8B-B14F-4D97-AF65-F5344CB8AC3E}">
        <p14:creationId xmlns:p14="http://schemas.microsoft.com/office/powerpoint/2010/main" val="95070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3A9-908B-403F-AA4B-82ACB1BEC364}"/>
              </a:ext>
            </a:extLst>
          </p:cNvPr>
          <p:cNvSpPr>
            <a:spLocks noGrp="1"/>
          </p:cNvSpPr>
          <p:nvPr>
            <p:ph type="title"/>
          </p:nvPr>
        </p:nvSpPr>
        <p:spPr/>
        <p:txBody>
          <a:bodyPr/>
          <a:lstStyle/>
          <a:p>
            <a:r>
              <a:rPr lang="en-US" dirty="0"/>
              <a:t>Katie Auriemma, </a:t>
            </a:r>
            <a:r>
              <a:rPr lang="en-US" dirty="0" smtClean="0"/>
              <a:t>MD, MSHP </a:t>
            </a:r>
            <a:endParaRPr lang="en-US" dirty="0"/>
          </a:p>
        </p:txBody>
      </p:sp>
      <p:sp>
        <p:nvSpPr>
          <p:cNvPr id="3" name="Content Placeholder 2">
            <a:extLst>
              <a:ext uri="{FF2B5EF4-FFF2-40B4-BE49-F238E27FC236}">
                <a16:creationId xmlns:a16="http://schemas.microsoft.com/office/drawing/2014/main" id="{9CDDEEE4-4B3E-4742-B8E1-A853E7CC67E6}"/>
              </a:ext>
            </a:extLst>
          </p:cNvPr>
          <p:cNvSpPr>
            <a:spLocks noGrp="1"/>
          </p:cNvSpPr>
          <p:nvPr>
            <p:ph idx="1"/>
          </p:nvPr>
        </p:nvSpPr>
        <p:spPr>
          <a:xfrm>
            <a:off x="3817856" y="2478024"/>
            <a:ext cx="7465840" cy="3694176"/>
          </a:xfrm>
        </p:spPr>
        <p:txBody>
          <a:bodyPr>
            <a:normAutofit/>
          </a:bodyPr>
          <a:lstStyle/>
          <a:p>
            <a:pPr>
              <a:spcAft>
                <a:spcPts val="600"/>
              </a:spcAft>
            </a:pPr>
            <a:r>
              <a:rPr lang="en-US"/>
              <a:t>PSOM class of 2014</a:t>
            </a:r>
          </a:p>
          <a:p>
            <a:pPr>
              <a:spcAft>
                <a:spcPts val="600"/>
              </a:spcAft>
            </a:pPr>
            <a:r>
              <a:rPr lang="en-US" dirty="0" smtClean="0"/>
              <a:t>Fellow</a:t>
            </a:r>
            <a:r>
              <a:rPr lang="en-US" dirty="0"/>
              <a:t>, Pulmonary and Critical Care Medicine</a:t>
            </a:r>
          </a:p>
          <a:p>
            <a:pPr>
              <a:spcAft>
                <a:spcPts val="600"/>
              </a:spcAft>
            </a:pPr>
            <a:r>
              <a:rPr lang="en-US" dirty="0"/>
              <a:t>Katie was supported by a Doris Duke Clinical Research Fellowship to work with Dr. Scott Halpern to understand the burden of decision making experienced by clinicians in the medical intensive care unit.</a:t>
            </a:r>
          </a:p>
        </p:txBody>
      </p:sp>
      <p:pic>
        <p:nvPicPr>
          <p:cNvPr id="6" name="Picture 5" descr="A person with blonde hair&#10;&#10;Description automatically generated with low confidence">
            <a:extLst>
              <a:ext uri="{FF2B5EF4-FFF2-40B4-BE49-F238E27FC236}">
                <a16:creationId xmlns:a16="http://schemas.microsoft.com/office/drawing/2014/main" id="{90A378DF-CBA6-460F-9A2F-356942EF2631}"/>
              </a:ext>
            </a:extLst>
          </p:cNvPr>
          <p:cNvPicPr>
            <a:picLocks noChangeAspect="1"/>
          </p:cNvPicPr>
          <p:nvPr/>
        </p:nvPicPr>
        <p:blipFill>
          <a:blip r:embed="rId3"/>
          <a:stretch>
            <a:fillRect/>
          </a:stretch>
        </p:blipFill>
        <p:spPr>
          <a:xfrm>
            <a:off x="829524" y="2369168"/>
            <a:ext cx="2388182" cy="2985227"/>
          </a:xfrm>
          <a:prstGeom prst="rect">
            <a:avLst/>
          </a:prstGeom>
        </p:spPr>
      </p:pic>
    </p:spTree>
    <p:extLst>
      <p:ext uri="{BB962C8B-B14F-4D97-AF65-F5344CB8AC3E}">
        <p14:creationId xmlns:p14="http://schemas.microsoft.com/office/powerpoint/2010/main" val="399699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Overview: finding research mentors and research projects</a:t>
            </a:r>
          </a:p>
          <a:p>
            <a:pPr lvl="1"/>
            <a:r>
              <a:rPr lang="en-US" dirty="0" smtClean="0"/>
              <a:t>Dr. Mark Neuman</a:t>
            </a:r>
          </a:p>
          <a:p>
            <a:r>
              <a:rPr lang="en-US" dirty="0" smtClean="0"/>
              <a:t>Student/graduate panel</a:t>
            </a:r>
          </a:p>
          <a:p>
            <a:pPr lvl="1"/>
            <a:r>
              <a:rPr lang="en-US" dirty="0"/>
              <a:t>Nate </a:t>
            </a:r>
            <a:r>
              <a:rPr lang="en-US" dirty="0" err="1"/>
              <a:t>McLauchlan</a:t>
            </a:r>
            <a:r>
              <a:rPr lang="en-US" dirty="0"/>
              <a:t> (MS2)</a:t>
            </a:r>
          </a:p>
          <a:p>
            <a:pPr lvl="1"/>
            <a:r>
              <a:rPr lang="en-US" dirty="0" smtClean="0"/>
              <a:t>Tim </a:t>
            </a:r>
            <a:r>
              <a:rPr lang="en-US" dirty="0"/>
              <a:t>Cox (</a:t>
            </a:r>
            <a:r>
              <a:rPr lang="en-US" dirty="0" smtClean="0"/>
              <a:t>MS4)</a:t>
            </a:r>
            <a:endParaRPr lang="en-US" dirty="0"/>
          </a:p>
          <a:p>
            <a:pPr lvl="1"/>
            <a:r>
              <a:rPr lang="en-US" dirty="0"/>
              <a:t>Sarah Landau (MS4)</a:t>
            </a:r>
          </a:p>
          <a:p>
            <a:pPr lvl="1"/>
            <a:r>
              <a:rPr lang="en-US" dirty="0"/>
              <a:t>Clara Warden (MS4)</a:t>
            </a:r>
          </a:p>
          <a:p>
            <a:pPr lvl="1"/>
            <a:r>
              <a:rPr lang="en-US" dirty="0"/>
              <a:t>Katie </a:t>
            </a:r>
            <a:r>
              <a:rPr lang="en-US" dirty="0" smtClean="0"/>
              <a:t>Auriemma, MD, MSHP (PSOM class of 2014; Pulmonary/CCM Fellow)</a:t>
            </a:r>
          </a:p>
          <a:p>
            <a:r>
              <a:rPr lang="en-US" dirty="0" smtClean="0"/>
              <a:t>Discussion</a:t>
            </a:r>
          </a:p>
          <a:p>
            <a:pPr lvl="1"/>
            <a:r>
              <a:rPr lang="en-US" dirty="0" smtClean="0"/>
              <a:t>Dr. Horace </a:t>
            </a:r>
            <a:r>
              <a:rPr lang="en-US" dirty="0" err="1" smtClean="0"/>
              <a:t>DeLisser</a:t>
            </a:r>
            <a:endParaRPr lang="en-US" dirty="0" smtClean="0"/>
          </a:p>
          <a:p>
            <a:pPr lvl="1"/>
            <a:r>
              <a:rPr lang="en-US" dirty="0" smtClean="0"/>
              <a:t>Dr. Joshua Baker</a:t>
            </a:r>
            <a:endParaRPr lang="en-US" dirty="0"/>
          </a:p>
        </p:txBody>
      </p:sp>
    </p:spTree>
    <p:extLst>
      <p:ext uri="{BB962C8B-B14F-4D97-AF65-F5344CB8AC3E}">
        <p14:creationId xmlns:p14="http://schemas.microsoft.com/office/powerpoint/2010/main" val="233459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3A9-908B-403F-AA4B-82ACB1BEC364}"/>
              </a:ext>
            </a:extLst>
          </p:cNvPr>
          <p:cNvSpPr>
            <a:spLocks noGrp="1"/>
          </p:cNvSpPr>
          <p:nvPr>
            <p:ph type="title"/>
          </p:nvPr>
        </p:nvSpPr>
        <p:spPr>
          <a:xfrm>
            <a:off x="838200" y="331875"/>
            <a:ext cx="10515600" cy="1325563"/>
          </a:xfrm>
        </p:spPr>
        <p:txBody>
          <a:bodyPr/>
          <a:lstStyle/>
          <a:p>
            <a:r>
              <a:rPr lang="en-US" dirty="0"/>
              <a:t>Discussion/Q&amp;A</a:t>
            </a:r>
          </a:p>
        </p:txBody>
      </p:sp>
      <p:sp>
        <p:nvSpPr>
          <p:cNvPr id="3" name="Content Placeholder 2">
            <a:extLst>
              <a:ext uri="{FF2B5EF4-FFF2-40B4-BE49-F238E27FC236}">
                <a16:creationId xmlns:a16="http://schemas.microsoft.com/office/drawing/2014/main" id="{9CDDEEE4-4B3E-4742-B8E1-A853E7CC67E6}"/>
              </a:ext>
            </a:extLst>
          </p:cNvPr>
          <p:cNvSpPr>
            <a:spLocks noGrp="1"/>
          </p:cNvSpPr>
          <p:nvPr>
            <p:ph idx="1"/>
          </p:nvPr>
        </p:nvSpPr>
        <p:spPr>
          <a:xfrm>
            <a:off x="3040062" y="1926257"/>
            <a:ext cx="7465840" cy="2047875"/>
          </a:xfrm>
        </p:spPr>
        <p:txBody>
          <a:bodyPr>
            <a:normAutofit/>
          </a:bodyPr>
          <a:lstStyle/>
          <a:p>
            <a:pPr>
              <a:spcAft>
                <a:spcPts val="600"/>
              </a:spcAft>
            </a:pPr>
            <a:r>
              <a:rPr lang="en-US" b="1" dirty="0"/>
              <a:t>Joshua F. Baker, MD, MSCE</a:t>
            </a:r>
            <a:br>
              <a:rPr lang="en-US" b="1" dirty="0"/>
            </a:br>
            <a:r>
              <a:rPr lang="en-US" dirty="0"/>
              <a:t>Associate Professor of Medicine at the Hospital of the University of Pennsylvania and the Veteran's Administration Medical Center</a:t>
            </a:r>
          </a:p>
        </p:txBody>
      </p:sp>
      <p:pic>
        <p:nvPicPr>
          <p:cNvPr id="5" name="Picture 4" descr="A person wearing glasses and a white shirt&#10;&#10;Description automatically generated with medium confidence">
            <a:extLst>
              <a:ext uri="{FF2B5EF4-FFF2-40B4-BE49-F238E27FC236}">
                <a16:creationId xmlns:a16="http://schemas.microsoft.com/office/drawing/2014/main" id="{82A88F45-26A8-4D14-A22C-F6A69F8C2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27776"/>
            <a:ext cx="1524000" cy="2047875"/>
          </a:xfrm>
          <a:prstGeom prst="rect">
            <a:avLst/>
          </a:prstGeom>
        </p:spPr>
      </p:pic>
      <p:sp>
        <p:nvSpPr>
          <p:cNvPr id="7" name="Content Placeholder 2">
            <a:extLst>
              <a:ext uri="{FF2B5EF4-FFF2-40B4-BE49-F238E27FC236}">
                <a16:creationId xmlns:a16="http://schemas.microsoft.com/office/drawing/2014/main" id="{FD4F93C5-EB9F-438A-BB49-7623EBC171ED}"/>
              </a:ext>
            </a:extLst>
          </p:cNvPr>
          <p:cNvSpPr txBox="1">
            <a:spLocks/>
          </p:cNvSpPr>
          <p:nvPr/>
        </p:nvSpPr>
        <p:spPr>
          <a:xfrm>
            <a:off x="3040062" y="4677125"/>
            <a:ext cx="7465840" cy="2047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b="1" dirty="0"/>
              <a:t>Horace M. </a:t>
            </a:r>
            <a:r>
              <a:rPr lang="en-US" b="1" dirty="0" err="1" smtClean="0"/>
              <a:t>DeLisser</a:t>
            </a:r>
            <a:r>
              <a:rPr lang="en-US" b="1" dirty="0"/>
              <a:t>, MD</a:t>
            </a:r>
            <a:br>
              <a:rPr lang="en-US" b="1" dirty="0"/>
            </a:br>
            <a:r>
              <a:rPr lang="en-US" dirty="0"/>
              <a:t>Associate Professor of Medicine and Associate Dean for Diversity &amp; </a:t>
            </a:r>
            <a:r>
              <a:rPr lang="en-US" dirty="0" smtClean="0"/>
              <a:t>Inclusion </a:t>
            </a:r>
            <a:r>
              <a:rPr lang="en-US" dirty="0"/>
              <a:t>in Undergraduate Medical Education</a:t>
            </a:r>
          </a:p>
        </p:txBody>
      </p:sp>
      <p:pic>
        <p:nvPicPr>
          <p:cNvPr id="10" name="Picture 9" descr="A person wearing a white coat and glasses&#10;&#10;Description automatically generated with low confidence">
            <a:extLst>
              <a:ext uri="{FF2B5EF4-FFF2-40B4-BE49-F238E27FC236}">
                <a16:creationId xmlns:a16="http://schemas.microsoft.com/office/drawing/2014/main" id="{FD2DA9A8-A501-410B-8C0A-4A417CA6F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312000"/>
            <a:ext cx="1524000" cy="2047875"/>
          </a:xfrm>
          <a:prstGeom prst="rect">
            <a:avLst/>
          </a:prstGeom>
        </p:spPr>
      </p:pic>
    </p:spTree>
    <p:extLst>
      <p:ext uri="{BB962C8B-B14F-4D97-AF65-F5344CB8AC3E}">
        <p14:creationId xmlns:p14="http://schemas.microsoft.com/office/powerpoint/2010/main" val="6030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a:xfrm>
            <a:off x="838200" y="2223806"/>
            <a:ext cx="10515600" cy="2410387"/>
          </a:xfrm>
        </p:spPr>
        <p:txBody>
          <a:bodyPr>
            <a:normAutofit/>
          </a:bodyPr>
          <a:lstStyle/>
          <a:p>
            <a:r>
              <a:rPr lang="en-US" dirty="0"/>
              <a:t>Mark Neuman: </a:t>
            </a:r>
            <a:r>
              <a:rPr lang="en-US" dirty="0">
                <a:hlinkClick r:id="rId2"/>
              </a:rPr>
              <a:t>neumanm@pennmedicine.upenn.edu</a:t>
            </a:r>
            <a:endParaRPr lang="en-US" dirty="0"/>
          </a:p>
          <a:p>
            <a:r>
              <a:rPr lang="en-US" dirty="0"/>
              <a:t>Francia Portacio: </a:t>
            </a:r>
            <a:r>
              <a:rPr lang="en-US" dirty="0">
                <a:hlinkClick r:id="rId3"/>
              </a:rPr>
              <a:t>francia.portacio@pennmedicine.upenn.edu</a:t>
            </a:r>
            <a:endParaRPr lang="en-US" dirty="0"/>
          </a:p>
          <a:p>
            <a:endParaRPr lang="en-US" dirty="0"/>
          </a:p>
          <a:p>
            <a:r>
              <a:rPr lang="en-US" dirty="0"/>
              <a:t>Website: </a:t>
            </a:r>
            <a:r>
              <a:rPr lang="en-US" dirty="0">
                <a:hlinkClick r:id="rId4"/>
              </a:rPr>
              <a:t>https://www.med.upenn.edu/mdresearchopps/</a:t>
            </a:r>
            <a:r>
              <a:rPr lang="en-US" dirty="0"/>
              <a:t> </a:t>
            </a:r>
          </a:p>
          <a:p>
            <a:endParaRPr lang="en-US" dirty="0"/>
          </a:p>
          <a:p>
            <a:endParaRPr lang="en-US" dirty="0"/>
          </a:p>
        </p:txBody>
      </p:sp>
      <p:pic>
        <p:nvPicPr>
          <p:cNvPr id="5" name="Picture 4" descr="Text&#10;&#10;Description automatically generated">
            <a:extLst>
              <a:ext uri="{FF2B5EF4-FFF2-40B4-BE49-F238E27FC236}">
                <a16:creationId xmlns:a16="http://schemas.microsoft.com/office/drawing/2014/main" id="{D5309382-5468-4298-A518-21FD78B95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128" y="5525106"/>
            <a:ext cx="2705716" cy="762174"/>
          </a:xfrm>
          <a:prstGeom prst="rect">
            <a:avLst/>
          </a:prstGeom>
        </p:spPr>
      </p:pic>
    </p:spTree>
    <p:extLst>
      <p:ext uri="{BB962C8B-B14F-4D97-AF65-F5344CB8AC3E}">
        <p14:creationId xmlns:p14="http://schemas.microsoft.com/office/powerpoint/2010/main" val="159403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750"/>
            <a:ext cx="10515600" cy="1325563"/>
          </a:xfrm>
        </p:spPr>
        <p:txBody>
          <a:bodyPr>
            <a:normAutofit fontScale="90000"/>
          </a:bodyPr>
          <a:lstStyle/>
          <a:p>
            <a:r>
              <a:rPr lang="en-US" dirty="0" smtClean="0"/>
              <a:t>A research mentor: </a:t>
            </a:r>
            <a:r>
              <a:rPr lang="en-US" dirty="0"/>
              <a:t>“</a:t>
            </a:r>
            <a:r>
              <a:rPr lang="en-US" i="1" dirty="0"/>
              <a:t>That person directly responsible for the professional development of a research trainee</a:t>
            </a:r>
            <a:r>
              <a:rPr lang="en-US" dirty="0"/>
              <a:t>.” </a:t>
            </a:r>
            <a:r>
              <a:rPr lang="en-US" dirty="0" smtClean="0"/>
              <a:t>(National Academy of Sciences, 1993)</a:t>
            </a:r>
            <a:endParaRPr lang="en-US" dirty="0"/>
          </a:p>
        </p:txBody>
      </p:sp>
      <p:sp>
        <p:nvSpPr>
          <p:cNvPr id="3" name="Content Placeholder 2"/>
          <p:cNvSpPr>
            <a:spLocks noGrp="1"/>
          </p:cNvSpPr>
          <p:nvPr>
            <p:ph idx="1"/>
          </p:nvPr>
        </p:nvSpPr>
        <p:spPr>
          <a:xfrm>
            <a:off x="838200" y="2900361"/>
            <a:ext cx="10515600" cy="3719513"/>
          </a:xfrm>
        </p:spPr>
        <p:txBody>
          <a:bodyPr>
            <a:normAutofit/>
          </a:bodyPr>
          <a:lstStyle/>
          <a:p>
            <a:r>
              <a:rPr lang="en-US" sz="3200" dirty="0" smtClean="0"/>
              <a:t>Includes:</a:t>
            </a:r>
          </a:p>
          <a:p>
            <a:pPr lvl="1"/>
            <a:r>
              <a:rPr lang="en-US" sz="2800" dirty="0" smtClean="0"/>
              <a:t>Explicit </a:t>
            </a:r>
            <a:r>
              <a:rPr lang="en-US" sz="2800" dirty="0"/>
              <a:t>conduct of scientific research (e.g., instrument use, research design, observational technique, and theoretical or cognitive frameworks) </a:t>
            </a:r>
          </a:p>
          <a:p>
            <a:pPr lvl="1"/>
            <a:r>
              <a:rPr lang="en-US" sz="2800" dirty="0" smtClean="0"/>
              <a:t>Implicit </a:t>
            </a:r>
            <a:r>
              <a:rPr lang="en-US" sz="2800" dirty="0"/>
              <a:t>development of scientific standards (e.g., selection of research questions and data, authorship practices, and norms of communication, interpretation, and judgment). </a:t>
            </a:r>
            <a:endParaRPr lang="en-US" sz="2800" dirty="0" smtClean="0"/>
          </a:p>
          <a:p>
            <a:pPr marL="0" indent="0">
              <a:buNone/>
            </a:pPr>
            <a:endParaRPr lang="en-US" sz="3200" dirty="0"/>
          </a:p>
        </p:txBody>
      </p:sp>
    </p:spTree>
    <p:extLst>
      <p:ext uri="{BB962C8B-B14F-4D97-AF65-F5344CB8AC3E}">
        <p14:creationId xmlns:p14="http://schemas.microsoft.com/office/powerpoint/2010/main" val="261798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(scientific) research </a:t>
            </a:r>
            <a:r>
              <a:rPr lang="en-US" dirty="0"/>
              <a:t>p</a:t>
            </a:r>
            <a:r>
              <a:rPr lang="en-US" dirty="0" smtClean="0"/>
              <a:t>rocess</a:t>
            </a:r>
            <a:endParaRPr lang="en-US"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55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74198721"/>
              </p:ext>
            </p:extLst>
          </p:nvPr>
        </p:nvGraphicFramePr>
        <p:xfrm>
          <a:off x="727076" y="2943224"/>
          <a:ext cx="10626724" cy="3566160"/>
        </p:xfrm>
        <a:graphic>
          <a:graphicData uri="http://schemas.openxmlformats.org/drawingml/2006/table">
            <a:tbl>
              <a:tblPr firstRow="1" bandRow="1">
                <a:tableStyleId>{5C22544A-7EE6-4342-B048-85BDC9FD1C3A}</a:tableStyleId>
              </a:tblPr>
              <a:tblGrid>
                <a:gridCol w="2825749">
                  <a:extLst>
                    <a:ext uri="{9D8B030D-6E8A-4147-A177-3AD203B41FA5}">
                      <a16:colId xmlns:a16="http://schemas.microsoft.com/office/drawing/2014/main" val="1858416462"/>
                    </a:ext>
                  </a:extLst>
                </a:gridCol>
                <a:gridCol w="7800975">
                  <a:extLst>
                    <a:ext uri="{9D8B030D-6E8A-4147-A177-3AD203B41FA5}">
                      <a16:colId xmlns:a16="http://schemas.microsoft.com/office/drawing/2014/main" val="1235929405"/>
                    </a:ext>
                  </a:extLst>
                </a:gridCol>
              </a:tblGrid>
              <a:tr h="365821">
                <a:tc>
                  <a:txBody>
                    <a:bodyPr/>
                    <a:lstStyle/>
                    <a:p>
                      <a:r>
                        <a:rPr lang="en-US" sz="2000" dirty="0" smtClean="0"/>
                        <a:t>Domain</a:t>
                      </a:r>
                      <a:endParaRPr lang="en-US" sz="2000" dirty="0"/>
                    </a:p>
                  </a:txBody>
                  <a:tcPr/>
                </a:tc>
                <a:tc>
                  <a:txBody>
                    <a:bodyPr/>
                    <a:lstStyle/>
                    <a:p>
                      <a:r>
                        <a:rPr lang="en-US" sz="2000" dirty="0" smtClean="0"/>
                        <a:t>Item</a:t>
                      </a:r>
                      <a:endParaRPr lang="en-US" sz="2000" dirty="0"/>
                    </a:p>
                  </a:txBody>
                  <a:tcPr/>
                </a:tc>
                <a:extLst>
                  <a:ext uri="{0D108BD9-81ED-4DB2-BD59-A6C34878D82A}">
                    <a16:rowId xmlns:a16="http://schemas.microsoft.com/office/drawing/2014/main" val="2412571986"/>
                  </a:ext>
                </a:extLst>
              </a:tr>
              <a:tr h="365821">
                <a:tc>
                  <a:txBody>
                    <a:bodyPr/>
                    <a:lstStyle/>
                    <a:p>
                      <a:r>
                        <a:rPr lang="en-US" sz="2000" dirty="0" smtClean="0"/>
                        <a:t>Mentor Advocacy</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Gives proper credit to students</a:t>
                      </a:r>
                      <a:endParaRPr lang="en-US" sz="2000" dirty="0"/>
                    </a:p>
                  </a:txBody>
                  <a:tcPr/>
                </a:tc>
                <a:extLst>
                  <a:ext uri="{0D108BD9-81ED-4DB2-BD59-A6C34878D82A}">
                    <a16:rowId xmlns:a16="http://schemas.microsoft.com/office/drawing/2014/main" val="3272205623"/>
                  </a:ext>
                </a:extLst>
              </a:tr>
              <a:tr h="325634">
                <a:tc>
                  <a:txBody>
                    <a:bodyPr/>
                    <a:lstStyle/>
                    <a:p>
                      <a:endParaRPr lang="en-US" sz="2000"/>
                    </a:p>
                  </a:txBody>
                  <a:tcPr/>
                </a:tc>
                <a:tc>
                  <a:txBody>
                    <a:bodyPr/>
                    <a:lstStyle/>
                    <a:p>
                      <a:r>
                        <a:rPr lang="en-US" sz="2000" b="0" i="0" u="none" strike="noStrike" kern="1200" baseline="0" dirty="0" smtClean="0">
                          <a:solidFill>
                            <a:schemeClr val="dk1"/>
                          </a:solidFill>
                          <a:latin typeface="+mn-lt"/>
                          <a:ea typeface="+mn-ea"/>
                          <a:cs typeface="+mn-cs"/>
                        </a:rPr>
                        <a:t>Advocates for my needs and interests</a:t>
                      </a:r>
                      <a:endParaRPr lang="en-US" sz="2000" dirty="0"/>
                    </a:p>
                  </a:txBody>
                  <a:tcPr/>
                </a:tc>
                <a:extLst>
                  <a:ext uri="{0D108BD9-81ED-4DB2-BD59-A6C34878D82A}">
                    <a16:rowId xmlns:a16="http://schemas.microsoft.com/office/drawing/2014/main" val="695597222"/>
                  </a:ext>
                </a:extLst>
              </a:tr>
              <a:tr h="331349">
                <a:tc>
                  <a:txBody>
                    <a:bodyPr/>
                    <a:lstStyle/>
                    <a:p>
                      <a:endParaRPr lang="en-US" sz="2000" dirty="0"/>
                    </a:p>
                  </a:txBody>
                  <a:tcPr/>
                </a:tc>
                <a:tc>
                  <a:txBody>
                    <a:bodyPr/>
                    <a:lstStyle/>
                    <a:p>
                      <a:r>
                        <a:rPr lang="en-US" sz="2000" b="0" i="0" u="none" strike="noStrike" kern="1200" baseline="0" dirty="0" smtClean="0">
                          <a:solidFill>
                            <a:schemeClr val="dk1"/>
                          </a:solidFill>
                          <a:latin typeface="+mn-lt"/>
                          <a:ea typeface="+mn-ea"/>
                          <a:cs typeface="+mn-cs"/>
                        </a:rPr>
                        <a:t>Gives me a sense of ownership over the project</a:t>
                      </a:r>
                      <a:endParaRPr lang="en-US" sz="2000" dirty="0"/>
                    </a:p>
                  </a:txBody>
                  <a:tcPr/>
                </a:tc>
                <a:extLst>
                  <a:ext uri="{0D108BD9-81ED-4DB2-BD59-A6C34878D82A}">
                    <a16:rowId xmlns:a16="http://schemas.microsoft.com/office/drawing/2014/main" val="346875331"/>
                  </a:ext>
                </a:extLst>
              </a:tr>
              <a:tr h="337064">
                <a:tc>
                  <a:txBody>
                    <a:bodyPr/>
                    <a:lstStyle/>
                    <a:p>
                      <a:r>
                        <a:rPr lang="en-US" sz="2000" dirty="0" smtClean="0"/>
                        <a:t>Mentor Responsiveness</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Responds to emails and phone calls</a:t>
                      </a:r>
                      <a:endParaRPr lang="en-US" sz="2000" dirty="0"/>
                    </a:p>
                  </a:txBody>
                  <a:tcPr/>
                </a:tc>
                <a:extLst>
                  <a:ext uri="{0D108BD9-81ED-4DB2-BD59-A6C34878D82A}">
                    <a16:rowId xmlns:a16="http://schemas.microsoft.com/office/drawing/2014/main" val="3353318041"/>
                  </a:ext>
                </a:extLst>
              </a:tr>
              <a:tr h="365821">
                <a:tc>
                  <a:txBody>
                    <a:bodyPr/>
                    <a:lstStyle/>
                    <a:p>
                      <a:endParaRPr lang="en-US" sz="2000" dirty="0"/>
                    </a:p>
                  </a:txBody>
                  <a:tcPr/>
                </a:tc>
                <a:tc>
                  <a:txBody>
                    <a:bodyPr/>
                    <a:lstStyle/>
                    <a:p>
                      <a:r>
                        <a:rPr lang="en-US" sz="2000" b="0" i="0" u="none" strike="noStrike" kern="1200" baseline="0" dirty="0" smtClean="0">
                          <a:solidFill>
                            <a:schemeClr val="dk1"/>
                          </a:solidFill>
                          <a:latin typeface="+mn-lt"/>
                          <a:ea typeface="+mn-ea"/>
                          <a:cs typeface="+mn-cs"/>
                        </a:rPr>
                        <a:t>Meets with me on a regular basis and when I need to</a:t>
                      </a:r>
                      <a:endParaRPr lang="en-US" sz="2000" dirty="0"/>
                    </a:p>
                  </a:txBody>
                  <a:tcPr/>
                </a:tc>
                <a:extLst>
                  <a:ext uri="{0D108BD9-81ED-4DB2-BD59-A6C34878D82A}">
                    <a16:rowId xmlns:a16="http://schemas.microsoft.com/office/drawing/2014/main" val="3046171230"/>
                  </a:ext>
                </a:extLst>
              </a:tr>
              <a:tr h="365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Mentor Assistance</a:t>
                      </a:r>
                    </a:p>
                  </a:txBody>
                  <a:tcPr/>
                </a:tc>
                <a:tc>
                  <a:txBody>
                    <a:bodyPr/>
                    <a:lstStyle/>
                    <a:p>
                      <a:r>
                        <a:rPr lang="en-US" sz="2000" b="0" i="0" u="none" strike="noStrike" kern="1200" baseline="0" dirty="0" smtClean="0">
                          <a:solidFill>
                            <a:schemeClr val="dk1"/>
                          </a:solidFill>
                          <a:latin typeface="+mn-lt"/>
                          <a:ea typeface="+mn-ea"/>
                          <a:cs typeface="+mn-cs"/>
                        </a:rPr>
                        <a:t>Helps me plan a timetable for my research</a:t>
                      </a:r>
                      <a:endParaRPr lang="en-US" sz="2000" dirty="0"/>
                    </a:p>
                  </a:txBody>
                  <a:tcPr/>
                </a:tc>
                <a:extLst>
                  <a:ext uri="{0D108BD9-81ED-4DB2-BD59-A6C34878D82A}">
                    <a16:rowId xmlns:a16="http://schemas.microsoft.com/office/drawing/2014/main" val="1926009992"/>
                  </a:ext>
                </a:extLst>
              </a:tr>
              <a:tr h="365821">
                <a:tc>
                  <a:txBody>
                    <a:bodyPr/>
                    <a:lstStyle/>
                    <a:p>
                      <a:endParaRPr lang="en-US" sz="2000" dirty="0"/>
                    </a:p>
                  </a:txBody>
                  <a:tcPr/>
                </a:tc>
                <a:tc>
                  <a:txBody>
                    <a:bodyPr/>
                    <a:lstStyle/>
                    <a:p>
                      <a:r>
                        <a:rPr lang="en-US" sz="2000" b="0" i="0" u="none" strike="noStrike" kern="1200" baseline="0" dirty="0" smtClean="0">
                          <a:solidFill>
                            <a:schemeClr val="dk1"/>
                          </a:solidFill>
                          <a:latin typeface="+mn-lt"/>
                          <a:ea typeface="+mn-ea"/>
                          <a:cs typeface="+mn-cs"/>
                        </a:rPr>
                        <a:t>Shows me how to employ relevant research techniques</a:t>
                      </a:r>
                      <a:endParaRPr lang="en-US" sz="2000" dirty="0"/>
                    </a:p>
                  </a:txBody>
                  <a:tcPr/>
                </a:tc>
                <a:extLst>
                  <a:ext uri="{0D108BD9-81ED-4DB2-BD59-A6C34878D82A}">
                    <a16:rowId xmlns:a16="http://schemas.microsoft.com/office/drawing/2014/main" val="2069825350"/>
                  </a:ext>
                </a:extLst>
              </a:tr>
              <a:tr h="365821">
                <a:tc>
                  <a:txBody>
                    <a:bodyPr/>
                    <a:lstStyle/>
                    <a:p>
                      <a:endParaRPr lang="en-US" sz="2000" dirty="0"/>
                    </a:p>
                  </a:txBody>
                  <a:tcPr/>
                </a:tc>
                <a:tc>
                  <a:txBody>
                    <a:bodyPr/>
                    <a:lstStyle/>
                    <a:p>
                      <a:r>
                        <a:rPr lang="en-US" sz="2000" b="0" i="0" u="none" strike="noStrike" kern="1200" baseline="0" dirty="0" smtClean="0">
                          <a:solidFill>
                            <a:schemeClr val="dk1"/>
                          </a:solidFill>
                          <a:latin typeface="+mn-lt"/>
                          <a:ea typeface="+mn-ea"/>
                          <a:cs typeface="+mn-cs"/>
                        </a:rPr>
                        <a:t>Helps me prepare for a presentation</a:t>
                      </a:r>
                      <a:endParaRPr lang="en-US" sz="2000" dirty="0"/>
                    </a:p>
                  </a:txBody>
                  <a:tcPr/>
                </a:tc>
                <a:extLst>
                  <a:ext uri="{0D108BD9-81ED-4DB2-BD59-A6C34878D82A}">
                    <a16:rowId xmlns:a16="http://schemas.microsoft.com/office/drawing/2014/main" val="3693062314"/>
                  </a:ext>
                </a:extLst>
              </a:tr>
            </a:tbl>
          </a:graphicData>
        </a:graphic>
      </p:graphicFrame>
      <p:pic>
        <p:nvPicPr>
          <p:cNvPr id="11" name="Picture 10"/>
          <p:cNvPicPr>
            <a:picLocks noChangeAspect="1"/>
          </p:cNvPicPr>
          <p:nvPr/>
        </p:nvPicPr>
        <p:blipFill>
          <a:blip r:embed="rId2"/>
          <a:stretch>
            <a:fillRect/>
          </a:stretch>
        </p:blipFill>
        <p:spPr>
          <a:xfrm>
            <a:off x="681039" y="376238"/>
            <a:ext cx="5359399" cy="2049372"/>
          </a:xfrm>
          <a:prstGeom prst="rect">
            <a:avLst/>
          </a:prstGeom>
        </p:spPr>
      </p:pic>
      <p:sp>
        <p:nvSpPr>
          <p:cNvPr id="12" name="TextBox 11"/>
          <p:cNvSpPr txBox="1"/>
          <p:nvPr/>
        </p:nvSpPr>
        <p:spPr>
          <a:xfrm>
            <a:off x="6800850" y="376238"/>
            <a:ext cx="4972049" cy="2308324"/>
          </a:xfrm>
          <a:prstGeom prst="rect">
            <a:avLst/>
          </a:prstGeom>
          <a:noFill/>
        </p:spPr>
        <p:txBody>
          <a:bodyPr wrap="square" rtlCol="0">
            <a:spAutoFit/>
          </a:bodyPr>
          <a:lstStyle/>
          <a:p>
            <a:r>
              <a:rPr lang="en-US" dirty="0" smtClean="0"/>
              <a:t>N= 598 medical students surveyed 2011-2016</a:t>
            </a:r>
          </a:p>
          <a:p>
            <a:endParaRPr lang="en-US" dirty="0"/>
          </a:p>
          <a:p>
            <a:r>
              <a:rPr lang="en-US" dirty="0" smtClean="0"/>
              <a:t>Outcomes assessed</a:t>
            </a:r>
          </a:p>
          <a:p>
            <a:pPr marL="285750" indent="-285750">
              <a:buFont typeface="Arial" panose="020B0604020202020204" pitchFamily="34" charset="0"/>
              <a:buChar char="•"/>
            </a:pPr>
            <a:r>
              <a:rPr lang="en-US" i="1" dirty="0"/>
              <a:t>Overall satisfaction with </a:t>
            </a:r>
            <a:r>
              <a:rPr lang="en-US" i="1" dirty="0" smtClean="0"/>
              <a:t>mentor</a:t>
            </a:r>
          </a:p>
          <a:p>
            <a:pPr marL="285750" indent="-285750">
              <a:buFont typeface="Arial" panose="020B0604020202020204" pitchFamily="34" charset="0"/>
              <a:buChar char="•"/>
            </a:pPr>
            <a:r>
              <a:rPr lang="en-US" i="1" dirty="0"/>
              <a:t>Likelihood of future </a:t>
            </a:r>
            <a:r>
              <a:rPr lang="en-US" i="1" dirty="0" smtClean="0"/>
              <a:t>research</a:t>
            </a:r>
          </a:p>
          <a:p>
            <a:pPr marL="285750" indent="-285750">
              <a:buFont typeface="Arial" panose="020B0604020202020204" pitchFamily="34" charset="0"/>
              <a:buChar char="•"/>
            </a:pPr>
            <a:r>
              <a:rPr lang="en-US" i="1" dirty="0"/>
              <a:t>Abstract submitted to national/international </a:t>
            </a:r>
            <a:r>
              <a:rPr lang="en-US" i="1" dirty="0" smtClean="0"/>
              <a:t>meeting</a:t>
            </a:r>
          </a:p>
          <a:p>
            <a:pPr marL="285750" indent="-285750">
              <a:buFont typeface="Arial" panose="020B0604020202020204" pitchFamily="34" charset="0"/>
              <a:buChar char="•"/>
            </a:pPr>
            <a:r>
              <a:rPr lang="en-US" i="1" dirty="0"/>
              <a:t>Faculty rating of student </a:t>
            </a:r>
            <a:r>
              <a:rPr lang="en-US" i="1" dirty="0" smtClean="0"/>
              <a:t>project</a:t>
            </a:r>
            <a:endParaRPr lang="en-US" i="1" dirty="0"/>
          </a:p>
        </p:txBody>
      </p:sp>
    </p:spTree>
    <p:extLst>
      <p:ext uri="{BB962C8B-B14F-4D97-AF65-F5344CB8AC3E}">
        <p14:creationId xmlns:p14="http://schemas.microsoft.com/office/powerpoint/2010/main" val="347049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successful mentor-mentee relationships (Straus SE et al, </a:t>
            </a:r>
            <a:r>
              <a:rPr lang="en-US" dirty="0" err="1" smtClean="0"/>
              <a:t>Acad</a:t>
            </a:r>
            <a:r>
              <a:rPr lang="en-US" dirty="0" smtClean="0"/>
              <a:t> Med 2013)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1212166"/>
              </p:ext>
            </p:extLst>
          </p:nvPr>
        </p:nvGraphicFramePr>
        <p:xfrm>
          <a:off x="838199" y="1943100"/>
          <a:ext cx="10515601" cy="4093369"/>
        </p:xfrm>
        <a:graphic>
          <a:graphicData uri="http://schemas.openxmlformats.org/drawingml/2006/table">
            <a:tbl>
              <a:tblPr firstRow="1" bandRow="1">
                <a:tableStyleId>{5C22544A-7EE6-4342-B048-85BDC9FD1C3A}</a:tableStyleId>
              </a:tblPr>
              <a:tblGrid>
                <a:gridCol w="2447926">
                  <a:extLst>
                    <a:ext uri="{9D8B030D-6E8A-4147-A177-3AD203B41FA5}">
                      <a16:colId xmlns:a16="http://schemas.microsoft.com/office/drawing/2014/main" val="3269223093"/>
                    </a:ext>
                  </a:extLst>
                </a:gridCol>
                <a:gridCol w="8067675">
                  <a:extLst>
                    <a:ext uri="{9D8B030D-6E8A-4147-A177-3AD203B41FA5}">
                      <a16:colId xmlns:a16="http://schemas.microsoft.com/office/drawing/2014/main" val="274866961"/>
                    </a:ext>
                  </a:extLst>
                </a:gridCol>
              </a:tblGrid>
              <a:tr h="422437">
                <a:tc>
                  <a:txBody>
                    <a:bodyPr/>
                    <a:lstStyle/>
                    <a:p>
                      <a:r>
                        <a:rPr lang="en-US" sz="2000" dirty="0" smtClean="0"/>
                        <a:t>Construct</a:t>
                      </a:r>
                      <a:endParaRPr lang="en-US" sz="2000" dirty="0"/>
                    </a:p>
                  </a:txBody>
                  <a:tcPr/>
                </a:tc>
                <a:tc>
                  <a:txBody>
                    <a:bodyPr/>
                    <a:lstStyle/>
                    <a:p>
                      <a:r>
                        <a:rPr lang="en-US" sz="2000" dirty="0" smtClean="0"/>
                        <a:t>Description</a:t>
                      </a:r>
                      <a:endParaRPr lang="en-US" sz="2000" dirty="0"/>
                    </a:p>
                  </a:txBody>
                  <a:tcPr/>
                </a:tc>
                <a:extLst>
                  <a:ext uri="{0D108BD9-81ED-4DB2-BD59-A6C34878D82A}">
                    <a16:rowId xmlns:a16="http://schemas.microsoft.com/office/drawing/2014/main" val="15352192"/>
                  </a:ext>
                </a:extLst>
              </a:tr>
              <a:tr h="729138">
                <a:tc>
                  <a:txBody>
                    <a:bodyPr/>
                    <a:lstStyle/>
                    <a:p>
                      <a:r>
                        <a:rPr lang="en-US" sz="2000" dirty="0" smtClean="0"/>
                        <a:t>Reciprocity</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Bidirectional nature of mentoring, including consideration of strategies to make the relationship sustainable and mutually rewarding </a:t>
                      </a:r>
                    </a:p>
                  </a:txBody>
                  <a:tcPr/>
                </a:tc>
                <a:extLst>
                  <a:ext uri="{0D108BD9-81ED-4DB2-BD59-A6C34878D82A}">
                    <a16:rowId xmlns:a16="http://schemas.microsoft.com/office/drawing/2014/main" val="3747227301"/>
                  </a:ext>
                </a:extLst>
              </a:tr>
              <a:tr h="754380">
                <a:tc>
                  <a:txBody>
                    <a:bodyPr/>
                    <a:lstStyle/>
                    <a:p>
                      <a:r>
                        <a:rPr lang="en-US" sz="2000" dirty="0" smtClean="0"/>
                        <a:t>Mutual respect</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Respect for the mentor and mentee’s time, effort, and qualifications</a:t>
                      </a:r>
                    </a:p>
                  </a:txBody>
                  <a:tcPr/>
                </a:tc>
                <a:extLst>
                  <a:ext uri="{0D108BD9-81ED-4DB2-BD59-A6C34878D82A}">
                    <a16:rowId xmlns:a16="http://schemas.microsoft.com/office/drawing/2014/main" val="2252911853"/>
                  </a:ext>
                </a:extLst>
              </a:tr>
              <a:tr h="729138">
                <a:tc>
                  <a:txBody>
                    <a:bodyPr/>
                    <a:lstStyle/>
                    <a:p>
                      <a:r>
                        <a:rPr lang="en-US" sz="2000" dirty="0" smtClean="0"/>
                        <a:t>Clear expectations</a:t>
                      </a:r>
                      <a:endParaRPr lang="en-US" sz="2000" dirty="0"/>
                    </a:p>
                  </a:txBody>
                  <a:tcPr/>
                </a:tc>
                <a:tc>
                  <a:txBody>
                    <a:bodyPr/>
                    <a:lstStyle/>
                    <a:p>
                      <a:r>
                        <a:rPr lang="en-US" sz="2000" dirty="0" smtClean="0"/>
                        <a:t>Expectations of the relationship are outlined at the onset and revisited over time; both mentor and mentee are held accountable to these expectations</a:t>
                      </a:r>
                      <a:endParaRPr lang="en-US" sz="2000" dirty="0"/>
                    </a:p>
                  </a:txBody>
                  <a:tcPr/>
                </a:tc>
                <a:extLst>
                  <a:ext uri="{0D108BD9-81ED-4DB2-BD59-A6C34878D82A}">
                    <a16:rowId xmlns:a16="http://schemas.microsoft.com/office/drawing/2014/main" val="3886129704"/>
                  </a:ext>
                </a:extLst>
              </a:tr>
              <a:tr h="729138">
                <a:tc>
                  <a:txBody>
                    <a:bodyPr/>
                    <a:lstStyle/>
                    <a:p>
                      <a:r>
                        <a:rPr lang="en-US" sz="2000" dirty="0" smtClean="0"/>
                        <a:t>Personal connection</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Connection between the mentor and mentee around</a:t>
                      </a:r>
                      <a:r>
                        <a:rPr lang="en-US" sz="2000" baseline="0" dirty="0" smtClean="0"/>
                        <a:t> common interests</a:t>
                      </a:r>
                      <a:endParaRPr lang="en-US" sz="2000" dirty="0" smtClean="0"/>
                    </a:p>
                  </a:txBody>
                  <a:tcPr/>
                </a:tc>
                <a:extLst>
                  <a:ext uri="{0D108BD9-81ED-4DB2-BD59-A6C34878D82A}">
                    <a16:rowId xmlns:a16="http://schemas.microsoft.com/office/drawing/2014/main" val="2551960051"/>
                  </a:ext>
                </a:extLst>
              </a:tr>
              <a:tr h="729138">
                <a:tc>
                  <a:txBody>
                    <a:bodyPr/>
                    <a:lstStyle/>
                    <a:p>
                      <a:r>
                        <a:rPr lang="en-US" sz="2000" dirty="0" smtClean="0"/>
                        <a:t>Shared values</a:t>
                      </a:r>
                      <a:endParaRPr lang="en-US" sz="2000" dirty="0"/>
                    </a:p>
                  </a:txBody>
                  <a:tcPr/>
                </a:tc>
                <a:tc>
                  <a:txBody>
                    <a:bodyPr/>
                    <a:lstStyle/>
                    <a:p>
                      <a:r>
                        <a:rPr lang="en-US" sz="2000" dirty="0" smtClean="0"/>
                        <a:t>Common ground around the mentor and mentee’s approach to research, clinical work, and life experiences</a:t>
                      </a:r>
                      <a:endParaRPr lang="en-US" sz="2000" dirty="0"/>
                    </a:p>
                  </a:txBody>
                  <a:tcPr/>
                </a:tc>
                <a:extLst>
                  <a:ext uri="{0D108BD9-81ED-4DB2-BD59-A6C34878D82A}">
                    <a16:rowId xmlns:a16="http://schemas.microsoft.com/office/drawing/2014/main" val="893384595"/>
                  </a:ext>
                </a:extLst>
              </a:tr>
            </a:tbl>
          </a:graphicData>
        </a:graphic>
      </p:graphicFrame>
    </p:spTree>
    <p:extLst>
      <p:ext uri="{BB962C8B-B14F-4D97-AF65-F5344CB8AC3E}">
        <p14:creationId xmlns:p14="http://schemas.microsoft.com/office/powerpoint/2010/main" val="202234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2800350"/>
            <a:ext cx="10515600" cy="3633788"/>
          </a:xfrm>
        </p:spPr>
        <p:txBody>
          <a:bodyPr>
            <a:normAutofit fontScale="92500" lnSpcReduction="20000"/>
          </a:bodyPr>
          <a:lstStyle/>
          <a:p>
            <a:r>
              <a:rPr lang="en-US" dirty="0" smtClean="0"/>
              <a:t>Osman et al., Med Ed Portal 2018: </a:t>
            </a:r>
            <a:r>
              <a:rPr lang="en-US" i="1" dirty="0" smtClean="0"/>
              <a:t>“the </a:t>
            </a:r>
            <a:r>
              <a:rPr lang="en-US" i="1" dirty="0"/>
              <a:t>same social forces and interpersonal dynamics affecting all relationships can compromise mentoring relationships. This is especially true when there are issues that are compounded by structural disadvantage due to racism, gender bias, social class, and other discriminatory factors</a:t>
            </a:r>
            <a:r>
              <a:rPr lang="en-US" i="1" dirty="0" smtClean="0"/>
              <a:t>.”</a:t>
            </a:r>
          </a:p>
          <a:p>
            <a:endParaRPr lang="en-US" i="1" dirty="0" smtClean="0"/>
          </a:p>
          <a:p>
            <a:r>
              <a:rPr lang="en-US" dirty="0"/>
              <a:t>C</a:t>
            </a:r>
            <a:r>
              <a:rPr lang="en-US" dirty="0" smtClean="0"/>
              <a:t>ross-difference mentor/mentee relationships succeed when:</a:t>
            </a:r>
          </a:p>
          <a:p>
            <a:pPr lvl="1"/>
            <a:r>
              <a:rPr lang="en-US" dirty="0" smtClean="0"/>
              <a:t>Participants can critically assess their </a:t>
            </a:r>
            <a:r>
              <a:rPr lang="en-US" dirty="0"/>
              <a:t>assumptions</a:t>
            </a:r>
            <a:r>
              <a:rPr lang="en-US" dirty="0" smtClean="0"/>
              <a:t>.</a:t>
            </a:r>
          </a:p>
          <a:p>
            <a:pPr lvl="1"/>
            <a:r>
              <a:rPr lang="en-US" dirty="0" smtClean="0"/>
              <a:t>Participants can approach </a:t>
            </a:r>
            <a:r>
              <a:rPr lang="en-US" dirty="0"/>
              <a:t>the </a:t>
            </a:r>
            <a:r>
              <a:rPr lang="en-US" dirty="0" smtClean="0"/>
              <a:t>experiences </a:t>
            </a:r>
            <a:r>
              <a:rPr lang="en-US" dirty="0"/>
              <a:t>of colleagues who </a:t>
            </a:r>
            <a:r>
              <a:rPr lang="en-US" dirty="0" smtClean="0"/>
              <a:t>have </a:t>
            </a:r>
            <a:r>
              <a:rPr lang="en-US" dirty="0"/>
              <a:t>different life </a:t>
            </a:r>
            <a:r>
              <a:rPr lang="en-US" dirty="0" smtClean="0"/>
              <a:t>experiences with a sense of curiosity.</a:t>
            </a:r>
            <a:endParaRPr lang="en-US" dirty="0"/>
          </a:p>
          <a:p>
            <a:pPr lvl="1"/>
            <a:r>
              <a:rPr lang="en-US" dirty="0" smtClean="0"/>
              <a:t>Participants can address </a:t>
            </a:r>
            <a:r>
              <a:rPr lang="en-US" dirty="0"/>
              <a:t>differences openly.  </a:t>
            </a:r>
          </a:p>
        </p:txBody>
      </p:sp>
      <p:pic>
        <p:nvPicPr>
          <p:cNvPr id="4" name="Picture 3"/>
          <p:cNvPicPr>
            <a:picLocks noChangeAspect="1"/>
          </p:cNvPicPr>
          <p:nvPr/>
        </p:nvPicPr>
        <p:blipFill>
          <a:blip r:embed="rId2"/>
          <a:stretch>
            <a:fillRect/>
          </a:stretch>
        </p:blipFill>
        <p:spPr>
          <a:xfrm>
            <a:off x="543319" y="214451"/>
            <a:ext cx="6304762" cy="2228571"/>
          </a:xfrm>
          <a:prstGeom prst="rect">
            <a:avLst/>
          </a:prstGeom>
        </p:spPr>
      </p:pic>
    </p:spTree>
    <p:extLst>
      <p:ext uri="{BB962C8B-B14F-4D97-AF65-F5344CB8AC3E}">
        <p14:creationId xmlns:p14="http://schemas.microsoft.com/office/powerpoint/2010/main" val="209977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 r="13483" b="44026"/>
          <a:stretch/>
        </p:blipFill>
        <p:spPr>
          <a:xfrm>
            <a:off x="329589" y="185924"/>
            <a:ext cx="5128236" cy="5631417"/>
          </a:xfrm>
          <a:prstGeom prst="rect">
            <a:avLst/>
          </a:prstGeom>
        </p:spPr>
      </p:pic>
      <p:pic>
        <p:nvPicPr>
          <p:cNvPr id="5" name="Picture 4"/>
          <p:cNvPicPr>
            <a:picLocks noChangeAspect="1"/>
          </p:cNvPicPr>
          <p:nvPr/>
        </p:nvPicPr>
        <p:blipFill rotWithShape="1">
          <a:blip r:embed="rId2"/>
          <a:srcRect t="55913" r="33531"/>
          <a:stretch/>
        </p:blipFill>
        <p:spPr>
          <a:xfrm>
            <a:off x="4628873" y="1541886"/>
            <a:ext cx="3973274" cy="4473151"/>
          </a:xfrm>
          <a:prstGeom prst="rect">
            <a:avLst/>
          </a:prstGeom>
        </p:spPr>
      </p:pic>
      <p:sp>
        <p:nvSpPr>
          <p:cNvPr id="6" name="TextBox 5"/>
          <p:cNvSpPr txBox="1"/>
          <p:nvPr/>
        </p:nvSpPr>
        <p:spPr>
          <a:xfrm>
            <a:off x="942975" y="6015037"/>
            <a:ext cx="9129713" cy="646331"/>
          </a:xfrm>
          <a:prstGeom prst="rect">
            <a:avLst/>
          </a:prstGeom>
          <a:noFill/>
        </p:spPr>
        <p:txBody>
          <a:bodyPr wrap="square" rtlCol="0">
            <a:spAutoFit/>
          </a:bodyPr>
          <a:lstStyle/>
          <a:p>
            <a:r>
              <a:rPr lang="en-US" dirty="0">
                <a:hlinkClick r:id="rId3"/>
              </a:rPr>
              <a:t>https://</a:t>
            </a:r>
            <a:r>
              <a:rPr lang="en-US" dirty="0" smtClean="0">
                <a:hlinkClick r:id="rId3"/>
              </a:rPr>
              <a:t>dicp.hms.harvard.edu/sites/default/files/files/2015/Mentoring/ResourcesForMentees/Zerzan%20Making%20the%20Most%20of%20Mentors%20A%20guide%20for%20mentees.pdf</a:t>
            </a:r>
            <a:r>
              <a:rPr lang="en-US" dirty="0" smtClean="0"/>
              <a:t> </a:t>
            </a:r>
          </a:p>
        </p:txBody>
      </p:sp>
      <p:pic>
        <p:nvPicPr>
          <p:cNvPr id="7" name="Picture 6"/>
          <p:cNvPicPr>
            <a:picLocks noChangeAspect="1"/>
          </p:cNvPicPr>
          <p:nvPr/>
        </p:nvPicPr>
        <p:blipFill>
          <a:blip r:embed="rId4"/>
          <a:stretch>
            <a:fillRect/>
          </a:stretch>
        </p:blipFill>
        <p:spPr>
          <a:xfrm>
            <a:off x="6329737" y="185924"/>
            <a:ext cx="5759486" cy="1126259"/>
          </a:xfrm>
          <a:prstGeom prst="rect">
            <a:avLst/>
          </a:prstGeom>
          <a:ln>
            <a:solidFill>
              <a:schemeClr val="tx1"/>
            </a:solidFill>
          </a:ln>
        </p:spPr>
      </p:pic>
    </p:spTree>
    <p:extLst>
      <p:ext uri="{BB962C8B-B14F-4D97-AF65-F5344CB8AC3E}">
        <p14:creationId xmlns:p14="http://schemas.microsoft.com/office/powerpoint/2010/main" val="186017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project (</a:t>
            </a:r>
            <a:r>
              <a:rPr lang="en-US" dirty="0" err="1" smtClean="0"/>
              <a:t>Bettman</a:t>
            </a:r>
            <a:r>
              <a:rPr lang="en-US" dirty="0" smtClean="0"/>
              <a:t>, Circulation 2009)</a:t>
            </a:r>
            <a:endParaRPr lang="en-US" dirty="0"/>
          </a:p>
        </p:txBody>
      </p:sp>
      <p:sp>
        <p:nvSpPr>
          <p:cNvPr id="3" name="Content Placeholder 2"/>
          <p:cNvSpPr>
            <a:spLocks noGrp="1"/>
          </p:cNvSpPr>
          <p:nvPr>
            <p:ph idx="1"/>
          </p:nvPr>
        </p:nvSpPr>
        <p:spPr>
          <a:xfrm>
            <a:off x="681038" y="2057400"/>
            <a:ext cx="10515600" cy="4257675"/>
          </a:xfrm>
        </p:spPr>
        <p:txBody>
          <a:bodyPr>
            <a:normAutofit fontScale="92500" lnSpcReduction="10000"/>
          </a:bodyPr>
          <a:lstStyle/>
          <a:p>
            <a:r>
              <a:rPr lang="en-US" dirty="0" smtClean="0"/>
              <a:t>Find </a:t>
            </a:r>
            <a:r>
              <a:rPr lang="en-US" dirty="0"/>
              <a:t>people to help guide </a:t>
            </a:r>
            <a:r>
              <a:rPr lang="en-US" dirty="0" smtClean="0"/>
              <a:t>you (mentors, peers, others)</a:t>
            </a:r>
            <a:endParaRPr lang="en-US" dirty="0"/>
          </a:p>
          <a:p>
            <a:r>
              <a:rPr lang="en-US" dirty="0"/>
              <a:t>Find an area, field or project of personal interest</a:t>
            </a:r>
          </a:p>
          <a:p>
            <a:r>
              <a:rPr lang="en-US" dirty="0"/>
              <a:t>Find a defined, “do-able” </a:t>
            </a:r>
            <a:r>
              <a:rPr lang="en-US" dirty="0" smtClean="0"/>
              <a:t>project</a:t>
            </a:r>
          </a:p>
          <a:p>
            <a:pPr lvl="1"/>
            <a:r>
              <a:rPr lang="en-US" dirty="0" smtClean="0"/>
              <a:t>Consider non-human subjects research or exempt research</a:t>
            </a:r>
            <a:endParaRPr lang="en-US" dirty="0"/>
          </a:p>
          <a:p>
            <a:r>
              <a:rPr lang="en-US" dirty="0"/>
              <a:t>The project should be worth doing, the </a:t>
            </a:r>
            <a:r>
              <a:rPr lang="en-US" u="sng" dirty="0"/>
              <a:t>question worth answering</a:t>
            </a:r>
          </a:p>
          <a:p>
            <a:r>
              <a:rPr lang="en-US" dirty="0"/>
              <a:t>Balance your ideas and your independence with those of </a:t>
            </a:r>
            <a:r>
              <a:rPr lang="en-US" dirty="0" smtClean="0"/>
              <a:t>others</a:t>
            </a:r>
          </a:p>
          <a:p>
            <a:endParaRPr lang="en-US" dirty="0"/>
          </a:p>
          <a:p>
            <a:r>
              <a:rPr lang="en-US" dirty="0" smtClean="0"/>
              <a:t>Also (MDN): </a:t>
            </a:r>
          </a:p>
          <a:p>
            <a:pPr lvl="1"/>
            <a:r>
              <a:rPr lang="en-US" dirty="0"/>
              <a:t>H</a:t>
            </a:r>
            <a:r>
              <a:rPr lang="en-US" dirty="0" smtClean="0"/>
              <a:t>ow much of the research process will you get to touch? How much will you learn?</a:t>
            </a:r>
          </a:p>
          <a:p>
            <a:pPr lvl="1"/>
            <a:r>
              <a:rPr lang="en-US" dirty="0" smtClean="0"/>
              <a:t>Always: Quality &gt;&gt; Quantity</a:t>
            </a:r>
            <a:endParaRPr lang="en-US" dirty="0"/>
          </a:p>
        </p:txBody>
      </p:sp>
    </p:spTree>
    <p:extLst>
      <p:ext uri="{BB962C8B-B14F-4D97-AF65-F5344CB8AC3E}">
        <p14:creationId xmlns:p14="http://schemas.microsoft.com/office/powerpoint/2010/main" val="249516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1143</Words>
  <Application>Microsoft Office PowerPoint</Application>
  <PresentationFormat>Widescreen</PresentationFormat>
  <Paragraphs>144</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Intro to Research at Penn Part II: Finding Mentors &amp; Projects</vt:lpstr>
      <vt:lpstr>Agenda</vt:lpstr>
      <vt:lpstr>A research mentor: “That person directly responsible for the professional development of a research trainee.” (National Academy of Sciences, 1993)</vt:lpstr>
      <vt:lpstr>The (scientific) research process</vt:lpstr>
      <vt:lpstr>PowerPoint Presentation</vt:lpstr>
      <vt:lpstr>Characteristics of successful mentor-mentee relationships (Straus SE et al, Acad Med 2013)</vt:lpstr>
      <vt:lpstr>PowerPoint Presentation</vt:lpstr>
      <vt:lpstr>PowerPoint Presentation</vt:lpstr>
      <vt:lpstr>Finding a project (Bettman, Circulation 2009)</vt:lpstr>
      <vt:lpstr>Funding for student research at PSOM</vt:lpstr>
      <vt:lpstr>PowerPoint Presentation</vt:lpstr>
      <vt:lpstr>PowerPoint Presentation</vt:lpstr>
      <vt:lpstr>PowerPoint Presentation</vt:lpstr>
      <vt:lpstr>Discussion</vt:lpstr>
      <vt:lpstr>Nate McLauchlan (MS2)</vt:lpstr>
      <vt:lpstr>Tim Cox (MS4)</vt:lpstr>
      <vt:lpstr>Sarah Landau (MS4)</vt:lpstr>
      <vt:lpstr>Clara Warden(MS4)</vt:lpstr>
      <vt:lpstr>Katie Auriemma, MD, MSHP </vt:lpstr>
      <vt:lpstr>Discussion/Q&amp;A</vt:lpstr>
      <vt:lpstr>Contact</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at Penn Part 1: what, where, when, who, and WHY</dc:title>
  <dc:creator>Mark Neuman</dc:creator>
  <cp:lastModifiedBy>Neuman, Mark</cp:lastModifiedBy>
  <cp:revision>83</cp:revision>
  <dcterms:created xsi:type="dcterms:W3CDTF">2021-08-03T14:31:10Z</dcterms:created>
  <dcterms:modified xsi:type="dcterms:W3CDTF">2021-09-20T19:30:24Z</dcterms:modified>
</cp:coreProperties>
</file>